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rial Bold" panose="020B0704020202020204" pitchFamily="34" charset="0"/>
      <p:regular r:id="rId18"/>
      <p:bold r:id="rId19"/>
    </p:embeddedFont>
    <p:embeddedFont>
      <p:font typeface="Arial Rounded MT Bold" panose="020F0704030504030204" pitchFamily="34" charset="0"/>
      <p:regular r:id="rId20"/>
    </p:embeddedFont>
    <p:embeddedFont>
      <p:font typeface="Calibri (MS)" panose="020B0604020202020204" charset="0"/>
      <p:regular r:id="rId21"/>
    </p:embeddedFont>
    <p:embeddedFont>
      <p:font typeface="Calibri (MS) Bold" panose="020B0604020202020204" charset="0"/>
      <p:regular r:id="rId22"/>
    </p:embeddedFont>
    <p:embeddedFont>
      <p:font typeface="Canva Sans" panose="020B0604020202020204" charset="0"/>
      <p:regular r:id="rId23"/>
    </p:embeddedFont>
    <p:embeddedFont>
      <p:font typeface="Canva Sans Bold" panose="020B0604020202020204" charset="0"/>
      <p:regular r:id="rId24"/>
    </p:embeddedFont>
    <p:embeddedFont>
      <p:font typeface="Monterchi Serif" panose="020B0604020202020204" charset="0"/>
      <p:regular r:id="rId25"/>
    </p:embeddedFont>
    <p:embeddedFont>
      <p:font typeface="Monterchi Serif Bold" panose="020B0604020202020204" charset="0"/>
      <p:regular r:id="rId26"/>
    </p:embeddedFont>
    <p:embeddedFont>
      <p:font typeface="Open Sans 1 Bold" panose="020B0604020202020204" charset="0"/>
      <p:regular r:id="rId27"/>
    </p:embeddedFont>
    <p:embeddedFont>
      <p:font typeface="Open Sans 2 Bold" panose="020B0604020202020204" charset="0"/>
      <p:regular r:id="rId28"/>
    </p:embeddedFont>
    <p:embeddedFont>
      <p:font typeface="The Youngest"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22" autoAdjust="0"/>
  </p:normalViewPr>
  <p:slideViewPr>
    <p:cSldViewPr>
      <p:cViewPr varScale="1">
        <p:scale>
          <a:sx n="52" d="100"/>
          <a:sy n="52" d="100"/>
        </p:scale>
        <p:origin x="629"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7ACF83371F0FED0E/Documents/Book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7ACF83371F0FED0E/Documents/Book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7ACF83371F0FED0E/Documents/Book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7ACF83371F0FED0E/Documents/Book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7ACF83371F0FED0E/Documents/Book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7ACF83371F0FED0E/Documents/Book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7ACF83371F0FED0E/Documents/Book1.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dk1"/>
                </a:solidFill>
                <a:latin typeface="+mn-lt"/>
                <a:ea typeface="+mn-ea"/>
                <a:cs typeface="+mn-cs"/>
              </a:defRPr>
            </a:pPr>
            <a:r>
              <a:rPr lang="en-IN" sz="3600"/>
              <a:t>Global Warming Trends</a:t>
            </a:r>
          </a:p>
        </c:rich>
      </c:tx>
      <c:overlay val="0"/>
      <c:spPr>
        <a:noFill/>
        <a:ln>
          <a:noFill/>
        </a:ln>
        <a:effectLst/>
      </c:spPr>
      <c:txPr>
        <a:bodyPr rot="0" spcFirstLastPara="1" vertOverflow="ellipsis" vert="horz" wrap="square" anchor="ctr" anchorCtr="1"/>
        <a:lstStyle/>
        <a:p>
          <a:pPr>
            <a:defRPr sz="3600" b="0" i="0" u="none" strike="noStrike" kern="1200" spc="0" baseline="0">
              <a:solidFill>
                <a:schemeClr val="dk1"/>
              </a:solidFill>
              <a:latin typeface="+mn-lt"/>
              <a:ea typeface="+mn-ea"/>
              <a:cs typeface="+mn-cs"/>
            </a:defRPr>
          </a:pPr>
          <a:endParaRPr lang="en-IN"/>
        </a:p>
      </c:txPr>
    </c:title>
    <c:autoTitleDeleted val="0"/>
    <c:plotArea>
      <c:layout/>
      <c:lineChart>
        <c:grouping val="stacked"/>
        <c:varyColors val="0"/>
        <c:ser>
          <c:idx val="0"/>
          <c:order val="0"/>
          <c:tx>
            <c:strRef>
              <c:f>Sheet1!$A$1</c:f>
              <c:strCache>
                <c:ptCount val="1"/>
                <c:pt idx="0">
                  <c:v>Year</c:v>
                </c:pt>
              </c:strCache>
            </c:strRef>
          </c:tx>
          <c:spPr>
            <a:ln w="28575" cap="rnd">
              <a:solidFill>
                <a:schemeClr val="accent1"/>
              </a:solidFill>
              <a:round/>
            </a:ln>
            <a:effectLst/>
          </c:spPr>
          <c:marker>
            <c:symbol val="none"/>
          </c:marker>
          <c:val>
            <c:numRef>
              <c:f>Sheet1!$A$2:$A$66</c:f>
              <c:numCache>
                <c:formatCode>General</c:formatCode>
                <c:ptCount val="65"/>
                <c:pt idx="0">
                  <c:v>1950</c:v>
                </c:pt>
                <c:pt idx="1">
                  <c:v>1951</c:v>
                </c:pt>
                <c:pt idx="2">
                  <c:v>1952</c:v>
                </c:pt>
                <c:pt idx="3">
                  <c:v>1953</c:v>
                </c:pt>
                <c:pt idx="4">
                  <c:v>1954</c:v>
                </c:pt>
                <c:pt idx="5">
                  <c:v>1955</c:v>
                </c:pt>
                <c:pt idx="6">
                  <c:v>1956</c:v>
                </c:pt>
                <c:pt idx="7">
                  <c:v>1957</c:v>
                </c:pt>
                <c:pt idx="8">
                  <c:v>1958</c:v>
                </c:pt>
                <c:pt idx="9">
                  <c:v>1959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pt idx="61">
                  <c:v>2021</c:v>
                </c:pt>
                <c:pt idx="62">
                  <c:v>2022</c:v>
                </c:pt>
                <c:pt idx="63">
                  <c:v>2023</c:v>
                </c:pt>
                <c:pt idx="64">
                  <c:v>2024</c:v>
                </c:pt>
              </c:numCache>
            </c:numRef>
          </c:val>
          <c:smooth val="0"/>
          <c:extLst>
            <c:ext xmlns:c16="http://schemas.microsoft.com/office/drawing/2014/chart" uri="{C3380CC4-5D6E-409C-BE32-E72D297353CC}">
              <c16:uniqueId val="{00000000-D9E4-46D6-9787-F65933BB7A54}"/>
            </c:ext>
          </c:extLst>
        </c:ser>
        <c:ser>
          <c:idx val="1"/>
          <c:order val="1"/>
          <c:tx>
            <c:strRef>
              <c:f>Sheet1!$B$1</c:f>
              <c:strCache>
                <c:ptCount val="1"/>
                <c:pt idx="0">
                  <c:v>Avg_Global_ Temp</c:v>
                </c:pt>
              </c:strCache>
            </c:strRef>
          </c:tx>
          <c:spPr>
            <a:ln w="28575" cap="rnd">
              <a:solidFill>
                <a:schemeClr val="accent2"/>
              </a:solidFill>
              <a:round/>
            </a:ln>
            <a:effectLst/>
          </c:spPr>
          <c:marker>
            <c:symbol val="none"/>
          </c:marker>
          <c:val>
            <c:numRef>
              <c:f>Sheet1!$B$2:$B$66</c:f>
              <c:numCache>
                <c:formatCode>General</c:formatCode>
                <c:ptCount val="65"/>
                <c:pt idx="0">
                  <c:v>19.59</c:v>
                </c:pt>
                <c:pt idx="1">
                  <c:v>19.649999999999999</c:v>
                </c:pt>
                <c:pt idx="2">
                  <c:v>19.23</c:v>
                </c:pt>
                <c:pt idx="3">
                  <c:v>18.78</c:v>
                </c:pt>
                <c:pt idx="4">
                  <c:v>18.98</c:v>
                </c:pt>
                <c:pt idx="5">
                  <c:v>18.86</c:v>
                </c:pt>
                <c:pt idx="6">
                  <c:v>18.18</c:v>
                </c:pt>
                <c:pt idx="7">
                  <c:v>18.28</c:v>
                </c:pt>
                <c:pt idx="8">
                  <c:v>19.87</c:v>
                </c:pt>
                <c:pt idx="9">
                  <c:v>19.23</c:v>
                </c:pt>
                <c:pt idx="10">
                  <c:v>18.77</c:v>
                </c:pt>
                <c:pt idx="11">
                  <c:v>18.53</c:v>
                </c:pt>
                <c:pt idx="12">
                  <c:v>18.21</c:v>
                </c:pt>
                <c:pt idx="13">
                  <c:v>18.12</c:v>
                </c:pt>
                <c:pt idx="14">
                  <c:v>18.3</c:v>
                </c:pt>
                <c:pt idx="15">
                  <c:v>18.46</c:v>
                </c:pt>
                <c:pt idx="16">
                  <c:v>17.71</c:v>
                </c:pt>
                <c:pt idx="17">
                  <c:v>19.3</c:v>
                </c:pt>
                <c:pt idx="18">
                  <c:v>18.88</c:v>
                </c:pt>
                <c:pt idx="19">
                  <c:v>18.690000000000001</c:v>
                </c:pt>
                <c:pt idx="20">
                  <c:v>19.649999999999999</c:v>
                </c:pt>
                <c:pt idx="21">
                  <c:v>19.77</c:v>
                </c:pt>
                <c:pt idx="22">
                  <c:v>19.28</c:v>
                </c:pt>
                <c:pt idx="23">
                  <c:v>18.899999999999999</c:v>
                </c:pt>
                <c:pt idx="24">
                  <c:v>18.98</c:v>
                </c:pt>
                <c:pt idx="25">
                  <c:v>19.23</c:v>
                </c:pt>
                <c:pt idx="26">
                  <c:v>19.2</c:v>
                </c:pt>
                <c:pt idx="27">
                  <c:v>19.07</c:v>
                </c:pt>
                <c:pt idx="28">
                  <c:v>19.47</c:v>
                </c:pt>
                <c:pt idx="29">
                  <c:v>20.02</c:v>
                </c:pt>
                <c:pt idx="30">
                  <c:v>19.88</c:v>
                </c:pt>
                <c:pt idx="31">
                  <c:v>18.559999999999999</c:v>
                </c:pt>
                <c:pt idx="32">
                  <c:v>19.46</c:v>
                </c:pt>
                <c:pt idx="33">
                  <c:v>19.2</c:v>
                </c:pt>
                <c:pt idx="34">
                  <c:v>19.170000000000002</c:v>
                </c:pt>
                <c:pt idx="35">
                  <c:v>19.989999999999998</c:v>
                </c:pt>
                <c:pt idx="36">
                  <c:v>19.47</c:v>
                </c:pt>
                <c:pt idx="37">
                  <c:v>19.7</c:v>
                </c:pt>
                <c:pt idx="38">
                  <c:v>19.77</c:v>
                </c:pt>
                <c:pt idx="39">
                  <c:v>19.760000000000002</c:v>
                </c:pt>
                <c:pt idx="40">
                  <c:v>19.71</c:v>
                </c:pt>
                <c:pt idx="41">
                  <c:v>19.57</c:v>
                </c:pt>
                <c:pt idx="42">
                  <c:v>20.170000000000002</c:v>
                </c:pt>
                <c:pt idx="43">
                  <c:v>19.64</c:v>
                </c:pt>
                <c:pt idx="44">
                  <c:v>20.73</c:v>
                </c:pt>
                <c:pt idx="45">
                  <c:v>18.8</c:v>
                </c:pt>
                <c:pt idx="46">
                  <c:v>19.989999999999998</c:v>
                </c:pt>
                <c:pt idx="47">
                  <c:v>20.09</c:v>
                </c:pt>
                <c:pt idx="48">
                  <c:v>20.65</c:v>
                </c:pt>
                <c:pt idx="49">
                  <c:v>19.7</c:v>
                </c:pt>
                <c:pt idx="50">
                  <c:v>20.170000000000002</c:v>
                </c:pt>
                <c:pt idx="51">
                  <c:v>18.95</c:v>
                </c:pt>
                <c:pt idx="52">
                  <c:v>20.09</c:v>
                </c:pt>
                <c:pt idx="53">
                  <c:v>18.920000000000002</c:v>
                </c:pt>
                <c:pt idx="54">
                  <c:v>19.43</c:v>
                </c:pt>
                <c:pt idx="55">
                  <c:v>20.079999999999998</c:v>
                </c:pt>
                <c:pt idx="56">
                  <c:v>19.77</c:v>
                </c:pt>
                <c:pt idx="57">
                  <c:v>19.48</c:v>
                </c:pt>
                <c:pt idx="58">
                  <c:v>20.77</c:v>
                </c:pt>
                <c:pt idx="59">
                  <c:v>20.83</c:v>
                </c:pt>
                <c:pt idx="60">
                  <c:v>19.98</c:v>
                </c:pt>
                <c:pt idx="61">
                  <c:v>19.62</c:v>
                </c:pt>
                <c:pt idx="62">
                  <c:v>19.86</c:v>
                </c:pt>
                <c:pt idx="63">
                  <c:v>20.79</c:v>
                </c:pt>
                <c:pt idx="64">
                  <c:v>20.72</c:v>
                </c:pt>
              </c:numCache>
            </c:numRef>
          </c:val>
          <c:smooth val="0"/>
          <c:extLst>
            <c:ext xmlns:c16="http://schemas.microsoft.com/office/drawing/2014/chart" uri="{C3380CC4-5D6E-409C-BE32-E72D297353CC}">
              <c16:uniqueId val="{00000001-D9E4-46D6-9787-F65933BB7A54}"/>
            </c:ext>
          </c:extLst>
        </c:ser>
        <c:dLbls>
          <c:showLegendKey val="0"/>
          <c:showVal val="0"/>
          <c:showCatName val="0"/>
          <c:showSerName val="0"/>
          <c:showPercent val="0"/>
          <c:showBubbleSize val="0"/>
        </c:dLbls>
        <c:smooth val="0"/>
        <c:axId val="631368655"/>
        <c:axId val="631365775"/>
      </c:lineChart>
      <c:catAx>
        <c:axId val="631368655"/>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IN" sz="2000"/>
                  <a:t>Avg_Global_Temp</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631365775"/>
        <c:crosses val="autoZero"/>
        <c:auto val="1"/>
        <c:lblAlgn val="ctr"/>
        <c:lblOffset val="100"/>
        <c:noMultiLvlLbl val="0"/>
      </c:catAx>
      <c:valAx>
        <c:axId val="631365775"/>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dk1"/>
                    </a:solidFill>
                    <a:latin typeface="+mn-lt"/>
                    <a:ea typeface="+mn-ea"/>
                    <a:cs typeface="+mn-cs"/>
                  </a:defRPr>
                </a:pPr>
                <a:r>
                  <a:rPr lang="en-IN" sz="2400"/>
                  <a:t>Year</a:t>
                </a: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mn-lt"/>
                <a:ea typeface="+mn-ea"/>
                <a:cs typeface="+mn-cs"/>
              </a:defRPr>
            </a:pPr>
            <a:endParaRPr lang="en-US"/>
          </a:p>
        </c:txPr>
        <c:crossAx val="63136865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dk1"/>
                </a:solidFill>
                <a:latin typeface="+mn-lt"/>
                <a:ea typeface="+mn-ea"/>
                <a:cs typeface="+mn-cs"/>
              </a:defRPr>
            </a:pPr>
            <a:r>
              <a:rPr lang="en-IN" sz="3600"/>
              <a:t>Fastest Warming Cities</a:t>
            </a:r>
          </a:p>
        </c:rich>
      </c:tx>
      <c:overlay val="0"/>
      <c:spPr>
        <a:noFill/>
        <a:ln>
          <a:noFill/>
        </a:ln>
        <a:effectLst/>
      </c:spPr>
      <c:txPr>
        <a:bodyPr rot="0" spcFirstLastPara="1" vertOverflow="ellipsis" vert="horz" wrap="square" anchor="ctr" anchorCtr="1"/>
        <a:lstStyle/>
        <a:p>
          <a:pPr>
            <a:defRPr sz="3600" b="0" i="0" u="none" strike="noStrike" kern="1200" spc="0" baseline="0">
              <a:solidFill>
                <a:schemeClr val="dk1"/>
              </a:solidFill>
              <a:latin typeface="+mn-lt"/>
              <a:ea typeface="+mn-ea"/>
              <a:cs typeface="+mn-cs"/>
            </a:defRPr>
          </a:pPr>
          <a:endParaRPr lang="en-IN"/>
        </a:p>
      </c:txPr>
    </c:title>
    <c:autoTitleDeleted val="0"/>
    <c:plotArea>
      <c:layout/>
      <c:barChart>
        <c:barDir val="bar"/>
        <c:grouping val="clustered"/>
        <c:varyColors val="0"/>
        <c:ser>
          <c:idx val="0"/>
          <c:order val="0"/>
          <c:tx>
            <c:v>Year</c:v>
          </c:tx>
          <c:spPr>
            <a:solidFill>
              <a:schemeClr val="accent1"/>
            </a:solidFill>
            <a:ln>
              <a:noFill/>
            </a:ln>
            <a:effectLst/>
          </c:spPr>
          <c:invertIfNegative val="0"/>
          <c:cat>
            <c:strRef>
              <c:f>Sheet3!$A$2:$A$11</c:f>
              <c:strCache>
                <c:ptCount val="10"/>
                <c:pt idx="0">
                  <c:v>Kiev</c:v>
                </c:pt>
                <c:pt idx="1">
                  <c:v>Ottawa-Gatineau</c:v>
                </c:pt>
                <c:pt idx="2">
                  <c:v>Riga</c:v>
                </c:pt>
                <c:pt idx="3">
                  <c:v>Astana</c:v>
                </c:pt>
                <c:pt idx="4">
                  <c:v>Tehran</c:v>
                </c:pt>
                <c:pt idx="5">
                  <c:v>Tbilisi</c:v>
                </c:pt>
                <c:pt idx="6">
                  <c:v>Moscow</c:v>
                </c:pt>
                <c:pt idx="7">
                  <c:v>Helsinki</c:v>
                </c:pt>
                <c:pt idx="8">
                  <c:v>Minsk</c:v>
                </c:pt>
                <c:pt idx="9">
                  <c:v>Ulaanbaatar</c:v>
                </c:pt>
              </c:strCache>
            </c:strRef>
          </c:cat>
          <c:val>
            <c:numRef>
              <c:f>Sheet3!$B$2:$B$11</c:f>
              <c:numCache>
                <c:formatCode>General</c:formatCode>
                <c:ptCount val="10"/>
                <c:pt idx="0">
                  <c:v>74</c:v>
                </c:pt>
                <c:pt idx="1">
                  <c:v>73</c:v>
                </c:pt>
                <c:pt idx="2">
                  <c:v>73</c:v>
                </c:pt>
                <c:pt idx="3">
                  <c:v>73</c:v>
                </c:pt>
                <c:pt idx="4">
                  <c:v>74</c:v>
                </c:pt>
                <c:pt idx="5">
                  <c:v>74</c:v>
                </c:pt>
                <c:pt idx="6">
                  <c:v>75</c:v>
                </c:pt>
                <c:pt idx="7">
                  <c:v>74</c:v>
                </c:pt>
                <c:pt idx="8">
                  <c:v>72</c:v>
                </c:pt>
                <c:pt idx="9">
                  <c:v>74</c:v>
                </c:pt>
              </c:numCache>
            </c:numRef>
          </c:val>
          <c:extLst>
            <c:ext xmlns:c16="http://schemas.microsoft.com/office/drawing/2014/chart" uri="{C3380CC4-5D6E-409C-BE32-E72D297353CC}">
              <c16:uniqueId val="{00000000-5F6F-4D8B-AA8A-D7A7F16CC780}"/>
            </c:ext>
          </c:extLst>
        </c:ser>
        <c:ser>
          <c:idx val="1"/>
          <c:order val="1"/>
          <c:tx>
            <c:v>Temp</c:v>
          </c:tx>
          <c:spPr>
            <a:solidFill>
              <a:schemeClr val="accent2"/>
            </a:solidFill>
            <a:ln>
              <a:noFill/>
            </a:ln>
            <a:effectLst/>
          </c:spPr>
          <c:invertIfNegative val="0"/>
          <c:cat>
            <c:strRef>
              <c:f>Sheet3!$A$2:$A$11</c:f>
              <c:strCache>
                <c:ptCount val="10"/>
                <c:pt idx="0">
                  <c:v>Kiev</c:v>
                </c:pt>
                <c:pt idx="1">
                  <c:v>Ottawa-Gatineau</c:v>
                </c:pt>
                <c:pt idx="2">
                  <c:v>Riga</c:v>
                </c:pt>
                <c:pt idx="3">
                  <c:v>Astana</c:v>
                </c:pt>
                <c:pt idx="4">
                  <c:v>Tehran</c:v>
                </c:pt>
                <c:pt idx="5">
                  <c:v>Tbilisi</c:v>
                </c:pt>
                <c:pt idx="6">
                  <c:v>Moscow</c:v>
                </c:pt>
                <c:pt idx="7">
                  <c:v>Helsinki</c:v>
                </c:pt>
                <c:pt idx="8">
                  <c:v>Minsk</c:v>
                </c:pt>
                <c:pt idx="9">
                  <c:v>Ulaanbaatar</c:v>
                </c:pt>
              </c:strCache>
            </c:strRef>
          </c:cat>
          <c:val>
            <c:numRef>
              <c:f>Sheet3!$C$2:$C$11</c:f>
              <c:numCache>
                <c:formatCode>General</c:formatCode>
                <c:ptCount val="10"/>
                <c:pt idx="0">
                  <c:v>36.1</c:v>
                </c:pt>
                <c:pt idx="1">
                  <c:v>36.549999999999997</c:v>
                </c:pt>
                <c:pt idx="2">
                  <c:v>36.6</c:v>
                </c:pt>
                <c:pt idx="3">
                  <c:v>37.700000000000003</c:v>
                </c:pt>
                <c:pt idx="4">
                  <c:v>38</c:v>
                </c:pt>
                <c:pt idx="5">
                  <c:v>38.6</c:v>
                </c:pt>
                <c:pt idx="6">
                  <c:v>40.200000000000003</c:v>
                </c:pt>
                <c:pt idx="7">
                  <c:v>40.700000000000003</c:v>
                </c:pt>
                <c:pt idx="8">
                  <c:v>42.2</c:v>
                </c:pt>
                <c:pt idx="9">
                  <c:v>45.92</c:v>
                </c:pt>
              </c:numCache>
            </c:numRef>
          </c:val>
          <c:extLst>
            <c:ext xmlns:c16="http://schemas.microsoft.com/office/drawing/2014/chart" uri="{C3380CC4-5D6E-409C-BE32-E72D297353CC}">
              <c16:uniqueId val="{00000001-5F6F-4D8B-AA8A-D7A7F16CC780}"/>
            </c:ext>
          </c:extLst>
        </c:ser>
        <c:dLbls>
          <c:showLegendKey val="0"/>
          <c:showVal val="0"/>
          <c:showCatName val="0"/>
          <c:showSerName val="0"/>
          <c:showPercent val="0"/>
          <c:showBubbleSize val="0"/>
        </c:dLbls>
        <c:gapWidth val="182"/>
        <c:axId val="720818815"/>
        <c:axId val="720806335"/>
      </c:barChart>
      <c:catAx>
        <c:axId val="72081881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dk1"/>
                </a:solidFill>
                <a:latin typeface="+mn-lt"/>
                <a:ea typeface="+mn-ea"/>
                <a:cs typeface="+mn-cs"/>
              </a:defRPr>
            </a:pPr>
            <a:endParaRPr lang="en-US"/>
          </a:p>
        </c:txPr>
        <c:crossAx val="720806335"/>
        <c:crosses val="autoZero"/>
        <c:auto val="1"/>
        <c:lblAlgn val="ctr"/>
        <c:lblOffset val="100"/>
        <c:noMultiLvlLbl val="0"/>
      </c:catAx>
      <c:valAx>
        <c:axId val="72080633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dk1"/>
                </a:solidFill>
                <a:latin typeface="+mn-lt"/>
                <a:ea typeface="+mn-ea"/>
                <a:cs typeface="+mn-cs"/>
              </a:defRPr>
            </a:pPr>
            <a:endParaRPr lang="en-US"/>
          </a:p>
        </c:txPr>
        <c:crossAx val="7208188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3600" b="0" i="0" u="none" strike="noStrike" kern="1200" spc="0" baseline="0">
              <a:solidFill>
                <a:schemeClr val="dk1"/>
              </a:solidFill>
              <a:latin typeface="+mn-lt"/>
              <a:ea typeface="+mn-ea"/>
              <a:cs typeface="+mn-cs"/>
            </a:defRPr>
          </a:pPr>
          <a:endParaRPr lang="en-US"/>
        </a:p>
      </c:txPr>
    </c:title>
    <c:autoTitleDeleted val="0"/>
    <c:plotArea>
      <c:layout/>
      <c:barChart>
        <c:barDir val="bar"/>
        <c:grouping val="clustered"/>
        <c:varyColors val="0"/>
        <c:ser>
          <c:idx val="0"/>
          <c:order val="0"/>
          <c:tx>
            <c:strRef>
              <c:f>Sheet4!$B$1</c:f>
              <c:strCache>
                <c:ptCount val="1"/>
                <c:pt idx="0">
                  <c:v>Heatwave Days</c:v>
                </c:pt>
              </c:strCache>
            </c:strRef>
          </c:tx>
          <c:spPr>
            <a:solidFill>
              <a:schemeClr val="accent1"/>
            </a:solidFill>
            <a:ln>
              <a:noFill/>
            </a:ln>
            <a:effectLst/>
          </c:spPr>
          <c:invertIfNegative val="0"/>
          <c:cat>
            <c:strRef>
              <c:f>Sheet4!$A$2:$A$11</c:f>
              <c:strCache>
                <c:ptCount val="10"/>
                <c:pt idx="0">
                  <c:v>Abu Dhabi</c:v>
                </c:pt>
                <c:pt idx="1">
                  <c:v>Delhi</c:v>
                </c:pt>
                <c:pt idx="2">
                  <c:v>Bamako</c:v>
                </c:pt>
                <c:pt idx="3">
                  <c:v>Doha</c:v>
                </c:pt>
                <c:pt idx="4">
                  <c:v>Niamey</c:v>
                </c:pt>
                <c:pt idx="5">
                  <c:v>N'Djamena</c:v>
                </c:pt>
                <c:pt idx="6">
                  <c:v>Khartoum</c:v>
                </c:pt>
                <c:pt idx="7">
                  <c:v>Riyadh</c:v>
                </c:pt>
                <c:pt idx="8">
                  <c:v>Baghdad</c:v>
                </c:pt>
                <c:pt idx="9">
                  <c:v>Kuwait City</c:v>
                </c:pt>
              </c:strCache>
            </c:strRef>
          </c:cat>
          <c:val>
            <c:numRef>
              <c:f>Sheet4!$B$2:$B$11</c:f>
              <c:numCache>
                <c:formatCode>General</c:formatCode>
                <c:ptCount val="10"/>
                <c:pt idx="0">
                  <c:v>6</c:v>
                </c:pt>
                <c:pt idx="1">
                  <c:v>6</c:v>
                </c:pt>
                <c:pt idx="2">
                  <c:v>8</c:v>
                </c:pt>
                <c:pt idx="3">
                  <c:v>11</c:v>
                </c:pt>
                <c:pt idx="4">
                  <c:v>11</c:v>
                </c:pt>
                <c:pt idx="5">
                  <c:v>13</c:v>
                </c:pt>
                <c:pt idx="6">
                  <c:v>17</c:v>
                </c:pt>
                <c:pt idx="7">
                  <c:v>17</c:v>
                </c:pt>
                <c:pt idx="8">
                  <c:v>22</c:v>
                </c:pt>
                <c:pt idx="9">
                  <c:v>33</c:v>
                </c:pt>
              </c:numCache>
            </c:numRef>
          </c:val>
          <c:extLst>
            <c:ext xmlns:c16="http://schemas.microsoft.com/office/drawing/2014/chart" uri="{C3380CC4-5D6E-409C-BE32-E72D297353CC}">
              <c16:uniqueId val="{00000000-54F4-416D-8D9A-6466C6A3FAFD}"/>
            </c:ext>
          </c:extLst>
        </c:ser>
        <c:dLbls>
          <c:showLegendKey val="0"/>
          <c:showVal val="0"/>
          <c:showCatName val="0"/>
          <c:showSerName val="0"/>
          <c:showPercent val="0"/>
          <c:showBubbleSize val="0"/>
        </c:dLbls>
        <c:gapWidth val="182"/>
        <c:axId val="147396704"/>
        <c:axId val="147403424"/>
      </c:barChart>
      <c:catAx>
        <c:axId val="1473967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dk1"/>
                </a:solidFill>
                <a:latin typeface="+mn-lt"/>
                <a:ea typeface="+mn-ea"/>
                <a:cs typeface="+mn-cs"/>
              </a:defRPr>
            </a:pPr>
            <a:endParaRPr lang="en-US"/>
          </a:p>
        </c:txPr>
        <c:crossAx val="147403424"/>
        <c:crosses val="autoZero"/>
        <c:auto val="1"/>
        <c:lblAlgn val="ctr"/>
        <c:lblOffset val="100"/>
        <c:noMultiLvlLbl val="0"/>
      </c:catAx>
      <c:valAx>
        <c:axId val="14740342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r>
                  <a:rPr lang="en-IN" sz="2000" dirty="0"/>
                  <a:t>Heatwave Days</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dk1"/>
                </a:solidFill>
                <a:latin typeface="+mn-lt"/>
                <a:ea typeface="+mn-ea"/>
                <a:cs typeface="+mn-cs"/>
              </a:defRPr>
            </a:pPr>
            <a:endParaRPr lang="en-US"/>
          </a:p>
        </c:txPr>
        <c:crossAx val="1473967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3200" b="0" i="0" u="none" strike="noStrike" kern="1200" spc="0" baseline="0">
              <a:solidFill>
                <a:schemeClr val="dk1"/>
              </a:solidFill>
              <a:latin typeface="+mn-lt"/>
              <a:ea typeface="+mn-ea"/>
              <a:cs typeface="+mn-cs"/>
            </a:defRPr>
          </a:pPr>
          <a:endParaRPr lang="en-US"/>
        </a:p>
      </c:txPr>
    </c:title>
    <c:autoTitleDeleted val="0"/>
    <c:plotArea>
      <c:layout/>
      <c:barChart>
        <c:barDir val="bar"/>
        <c:grouping val="clustered"/>
        <c:varyColors val="0"/>
        <c:ser>
          <c:idx val="0"/>
          <c:order val="0"/>
          <c:tx>
            <c:strRef>
              <c:f>Sheet5!$B$1</c:f>
              <c:strCache>
                <c:ptCount val="1"/>
                <c:pt idx="0">
                  <c:v>Total Precipitation</c:v>
                </c:pt>
              </c:strCache>
            </c:strRef>
          </c:tx>
          <c:spPr>
            <a:solidFill>
              <a:schemeClr val="accent1"/>
            </a:solidFill>
            <a:ln>
              <a:noFill/>
            </a:ln>
            <a:effectLst/>
          </c:spPr>
          <c:invertIfNegative val="0"/>
          <c:cat>
            <c:strRef>
              <c:f>Sheet5!$A$2:$A$11</c:f>
              <c:strCache>
                <c:ptCount val="10"/>
                <c:pt idx="0">
                  <c:v>Quito</c:v>
                </c:pt>
                <c:pt idx="1">
                  <c:v>Conakry</c:v>
                </c:pt>
                <c:pt idx="2">
                  <c:v>San Jose</c:v>
                </c:pt>
                <c:pt idx="3">
                  <c:v>Libreville</c:v>
                </c:pt>
                <c:pt idx="4">
                  <c:v>Matutu</c:v>
                </c:pt>
                <c:pt idx="5">
                  <c:v>Koror</c:v>
                </c:pt>
                <c:pt idx="6">
                  <c:v>Palikir</c:v>
                </c:pt>
                <c:pt idx="7">
                  <c:v>Majuro</c:v>
                </c:pt>
                <c:pt idx="8">
                  <c:v>Malabo</c:v>
                </c:pt>
                <c:pt idx="9">
                  <c:v>Thimphu</c:v>
                </c:pt>
              </c:strCache>
            </c:strRef>
          </c:cat>
          <c:val>
            <c:numRef>
              <c:f>Sheet5!$B$2:$B$11</c:f>
              <c:numCache>
                <c:formatCode>General</c:formatCode>
                <c:ptCount val="10"/>
                <c:pt idx="0">
                  <c:v>637.79999999999995</c:v>
                </c:pt>
                <c:pt idx="1">
                  <c:v>707</c:v>
                </c:pt>
                <c:pt idx="2">
                  <c:v>748.8</c:v>
                </c:pt>
                <c:pt idx="3">
                  <c:v>753.4</c:v>
                </c:pt>
                <c:pt idx="4">
                  <c:v>755.5</c:v>
                </c:pt>
                <c:pt idx="5">
                  <c:v>803.4</c:v>
                </c:pt>
                <c:pt idx="6">
                  <c:v>898.5</c:v>
                </c:pt>
                <c:pt idx="7">
                  <c:v>930.8</c:v>
                </c:pt>
                <c:pt idx="8">
                  <c:v>1062.0999999999999</c:v>
                </c:pt>
                <c:pt idx="9">
                  <c:v>1146.9000000000001</c:v>
                </c:pt>
              </c:numCache>
            </c:numRef>
          </c:val>
          <c:extLst>
            <c:ext xmlns:c16="http://schemas.microsoft.com/office/drawing/2014/chart" uri="{C3380CC4-5D6E-409C-BE32-E72D297353CC}">
              <c16:uniqueId val="{00000000-7584-4851-BD18-E4F1E3D3D95A}"/>
            </c:ext>
          </c:extLst>
        </c:ser>
        <c:dLbls>
          <c:showLegendKey val="0"/>
          <c:showVal val="0"/>
          <c:showCatName val="0"/>
          <c:showSerName val="0"/>
          <c:showPercent val="0"/>
          <c:showBubbleSize val="0"/>
        </c:dLbls>
        <c:gapWidth val="182"/>
        <c:axId val="147428384"/>
        <c:axId val="147428864"/>
      </c:barChart>
      <c:catAx>
        <c:axId val="1474283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47428864"/>
        <c:crosses val="autoZero"/>
        <c:auto val="1"/>
        <c:lblAlgn val="ctr"/>
        <c:lblOffset val="100"/>
        <c:noMultiLvlLbl val="0"/>
      </c:catAx>
      <c:valAx>
        <c:axId val="14742886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dk1"/>
                </a:solidFill>
                <a:latin typeface="+mn-lt"/>
                <a:ea typeface="+mn-ea"/>
                <a:cs typeface="+mn-cs"/>
              </a:defRPr>
            </a:pPr>
            <a:endParaRPr lang="en-US"/>
          </a:p>
        </c:txPr>
        <c:crossAx val="147428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dk1"/>
                </a:solidFill>
                <a:latin typeface="+mn-lt"/>
                <a:ea typeface="+mn-ea"/>
                <a:cs typeface="+mn-cs"/>
              </a:defRPr>
            </a:pPr>
            <a:r>
              <a:rPr lang="en-IN" sz="3600"/>
              <a:t>Latitude vs Avg Temp</a:t>
            </a:r>
          </a:p>
        </c:rich>
      </c:tx>
      <c:overlay val="0"/>
      <c:spPr>
        <a:noFill/>
        <a:ln>
          <a:noFill/>
        </a:ln>
        <a:effectLst/>
      </c:spPr>
      <c:txPr>
        <a:bodyPr rot="0" spcFirstLastPara="1" vertOverflow="ellipsis" vert="horz" wrap="square" anchor="ctr" anchorCtr="1"/>
        <a:lstStyle/>
        <a:p>
          <a:pPr>
            <a:defRPr sz="3600" b="0" i="0" u="none" strike="noStrike" kern="1200" spc="0" baseline="0">
              <a:solidFill>
                <a:schemeClr val="dk1"/>
              </a:solidFill>
              <a:latin typeface="+mn-lt"/>
              <a:ea typeface="+mn-ea"/>
              <a:cs typeface="+mn-cs"/>
            </a:defRPr>
          </a:pPr>
          <a:endParaRPr lang="en-US"/>
        </a:p>
      </c:txPr>
    </c:title>
    <c:autoTitleDeleted val="0"/>
    <c:plotArea>
      <c:layout/>
      <c:lineChart>
        <c:grouping val="standard"/>
        <c:varyColors val="0"/>
        <c:ser>
          <c:idx val="0"/>
          <c:order val="0"/>
          <c:tx>
            <c:strRef>
              <c:f>Sheet6!$A$1</c:f>
              <c:strCache>
                <c:ptCount val="1"/>
                <c:pt idx="0">
                  <c:v>Latitude Band</c:v>
                </c:pt>
              </c:strCache>
            </c:strRef>
          </c:tx>
          <c:spPr>
            <a:ln w="28575" cap="rnd">
              <a:solidFill>
                <a:schemeClr val="accent1"/>
              </a:solidFill>
              <a:round/>
            </a:ln>
            <a:effectLst/>
          </c:spPr>
          <c:marker>
            <c:symbol val="none"/>
          </c:marker>
          <c:val>
            <c:numRef>
              <c:f>Sheet6!$A$2:$A$89</c:f>
              <c:numCache>
                <c:formatCode>General</c:formatCode>
                <c:ptCount val="88"/>
                <c:pt idx="0">
                  <c:v>-52</c:v>
                </c:pt>
                <c:pt idx="1">
                  <c:v>-41</c:v>
                </c:pt>
                <c:pt idx="2">
                  <c:v>-35</c:v>
                </c:pt>
                <c:pt idx="3">
                  <c:v>-34</c:v>
                </c:pt>
                <c:pt idx="4">
                  <c:v>-33</c:v>
                </c:pt>
                <c:pt idx="5">
                  <c:v>-29</c:v>
                </c:pt>
                <c:pt idx="6">
                  <c:v>-26</c:v>
                </c:pt>
                <c:pt idx="7">
                  <c:v>-25</c:v>
                </c:pt>
                <c:pt idx="8">
                  <c:v>-23</c:v>
                </c:pt>
                <c:pt idx="9">
                  <c:v>-22</c:v>
                </c:pt>
                <c:pt idx="10">
                  <c:v>-21</c:v>
                </c:pt>
                <c:pt idx="11">
                  <c:v>-20</c:v>
                </c:pt>
                <c:pt idx="12">
                  <c:v>-19</c:v>
                </c:pt>
                <c:pt idx="13">
                  <c:v>-18</c:v>
                </c:pt>
                <c:pt idx="14">
                  <c:v>-16</c:v>
                </c:pt>
                <c:pt idx="15">
                  <c:v>-15</c:v>
                </c:pt>
                <c:pt idx="16">
                  <c:v>-14</c:v>
                </c:pt>
                <c:pt idx="17">
                  <c:v>-13</c:v>
                </c:pt>
                <c:pt idx="18">
                  <c:v>-12</c:v>
                </c:pt>
                <c:pt idx="19">
                  <c:v>-9</c:v>
                </c:pt>
                <c:pt idx="20">
                  <c:v>-6</c:v>
                </c:pt>
                <c:pt idx="21">
                  <c:v>-5</c:v>
                </c:pt>
                <c:pt idx="22">
                  <c:v>-4</c:v>
                </c:pt>
                <c:pt idx="23">
                  <c:v>-3</c:v>
                </c:pt>
                <c:pt idx="24">
                  <c:v>-2</c:v>
                </c:pt>
                <c:pt idx="25">
                  <c:v>-1</c:v>
                </c:pt>
                <c:pt idx="26">
                  <c:v>0</c:v>
                </c:pt>
                <c:pt idx="27">
                  <c:v>0</c:v>
                </c:pt>
                <c:pt idx="28">
                  <c:v>1</c:v>
                </c:pt>
                <c:pt idx="29">
                  <c:v>2</c:v>
                </c:pt>
                <c:pt idx="30">
                  <c:v>3</c:v>
                </c:pt>
                <c:pt idx="31">
                  <c:v>4</c:v>
                </c:pt>
                <c:pt idx="32">
                  <c:v>5</c:v>
                </c:pt>
                <c:pt idx="33">
                  <c:v>6</c:v>
                </c:pt>
                <c:pt idx="34">
                  <c:v>7</c:v>
                </c:pt>
                <c:pt idx="35">
                  <c:v>8</c:v>
                </c:pt>
                <c:pt idx="36">
                  <c:v>9</c:v>
                </c:pt>
                <c:pt idx="37">
                  <c:v>10</c:v>
                </c:pt>
                <c:pt idx="38">
                  <c:v>11</c:v>
                </c:pt>
                <c:pt idx="39">
                  <c:v>12</c:v>
                </c:pt>
                <c:pt idx="40">
                  <c:v>13</c:v>
                </c:pt>
                <c:pt idx="41">
                  <c:v>14</c:v>
                </c:pt>
                <c:pt idx="42">
                  <c:v>15</c:v>
                </c:pt>
                <c:pt idx="43">
                  <c:v>16</c:v>
                </c:pt>
                <c:pt idx="44">
                  <c:v>17</c:v>
                </c:pt>
                <c:pt idx="45">
                  <c:v>18</c:v>
                </c:pt>
                <c:pt idx="46">
                  <c:v>19</c:v>
                </c:pt>
                <c:pt idx="47">
                  <c:v>20</c:v>
                </c:pt>
                <c:pt idx="48">
                  <c:v>21</c:v>
                </c:pt>
                <c:pt idx="49">
                  <c:v>22</c:v>
                </c:pt>
                <c:pt idx="50">
                  <c:v>23</c:v>
                </c:pt>
                <c:pt idx="51">
                  <c:v>24</c:v>
                </c:pt>
                <c:pt idx="52">
                  <c:v>25</c:v>
                </c:pt>
                <c:pt idx="53">
                  <c:v>26</c:v>
                </c:pt>
                <c:pt idx="54">
                  <c:v>27</c:v>
                </c:pt>
                <c:pt idx="55">
                  <c:v>28</c:v>
                </c:pt>
                <c:pt idx="56">
                  <c:v>29</c:v>
                </c:pt>
                <c:pt idx="57">
                  <c:v>30</c:v>
                </c:pt>
                <c:pt idx="58">
                  <c:v>32</c:v>
                </c:pt>
                <c:pt idx="59">
                  <c:v>33</c:v>
                </c:pt>
                <c:pt idx="60">
                  <c:v>34</c:v>
                </c:pt>
                <c:pt idx="61">
                  <c:v>35</c:v>
                </c:pt>
                <c:pt idx="62">
                  <c:v>36</c:v>
                </c:pt>
                <c:pt idx="63">
                  <c:v>37</c:v>
                </c:pt>
                <c:pt idx="64">
                  <c:v>38</c:v>
                </c:pt>
                <c:pt idx="65">
                  <c:v>39</c:v>
                </c:pt>
                <c:pt idx="66">
                  <c:v>40</c:v>
                </c:pt>
                <c:pt idx="67">
                  <c:v>41</c:v>
                </c:pt>
                <c:pt idx="68">
                  <c:v>42</c:v>
                </c:pt>
                <c:pt idx="69">
                  <c:v>43</c:v>
                </c:pt>
                <c:pt idx="70">
                  <c:v>44</c:v>
                </c:pt>
                <c:pt idx="71">
                  <c:v>45</c:v>
                </c:pt>
                <c:pt idx="72">
                  <c:v>46</c:v>
                </c:pt>
                <c:pt idx="73">
                  <c:v>47</c:v>
                </c:pt>
                <c:pt idx="74">
                  <c:v>48</c:v>
                </c:pt>
                <c:pt idx="75">
                  <c:v>49</c:v>
                </c:pt>
                <c:pt idx="76">
                  <c:v>50</c:v>
                </c:pt>
                <c:pt idx="77">
                  <c:v>51</c:v>
                </c:pt>
                <c:pt idx="78">
                  <c:v>52</c:v>
                </c:pt>
                <c:pt idx="79">
                  <c:v>53</c:v>
                </c:pt>
                <c:pt idx="80">
                  <c:v>54</c:v>
                </c:pt>
                <c:pt idx="81">
                  <c:v>55</c:v>
                </c:pt>
                <c:pt idx="82">
                  <c:v>56</c:v>
                </c:pt>
                <c:pt idx="83">
                  <c:v>57</c:v>
                </c:pt>
                <c:pt idx="84">
                  <c:v>59</c:v>
                </c:pt>
                <c:pt idx="85">
                  <c:v>60</c:v>
                </c:pt>
                <c:pt idx="86">
                  <c:v>62</c:v>
                </c:pt>
                <c:pt idx="87">
                  <c:v>64</c:v>
                </c:pt>
              </c:numCache>
            </c:numRef>
          </c:val>
          <c:smooth val="0"/>
          <c:extLst>
            <c:ext xmlns:c16="http://schemas.microsoft.com/office/drawing/2014/chart" uri="{C3380CC4-5D6E-409C-BE32-E72D297353CC}">
              <c16:uniqueId val="{00000000-BD4F-4384-A19A-0D1BDCDAD7B9}"/>
            </c:ext>
          </c:extLst>
        </c:ser>
        <c:ser>
          <c:idx val="1"/>
          <c:order val="1"/>
          <c:tx>
            <c:strRef>
              <c:f>Sheet6!$B$1</c:f>
              <c:strCache>
                <c:ptCount val="1"/>
                <c:pt idx="0">
                  <c:v>Avg Temp</c:v>
                </c:pt>
              </c:strCache>
            </c:strRef>
          </c:tx>
          <c:spPr>
            <a:ln w="28575" cap="rnd">
              <a:solidFill>
                <a:schemeClr val="accent2"/>
              </a:solidFill>
              <a:round/>
            </a:ln>
            <a:effectLst/>
          </c:spPr>
          <c:marker>
            <c:symbol val="none"/>
          </c:marker>
          <c:val>
            <c:numRef>
              <c:f>Sheet6!$B$2:$B$89</c:f>
              <c:numCache>
                <c:formatCode>General</c:formatCode>
                <c:ptCount val="88"/>
                <c:pt idx="0">
                  <c:v>6.76</c:v>
                </c:pt>
                <c:pt idx="1">
                  <c:v>13.46</c:v>
                </c:pt>
                <c:pt idx="2">
                  <c:v>15.54</c:v>
                </c:pt>
                <c:pt idx="3">
                  <c:v>16.72</c:v>
                </c:pt>
                <c:pt idx="4">
                  <c:v>15.73</c:v>
                </c:pt>
                <c:pt idx="5">
                  <c:v>13.9</c:v>
                </c:pt>
                <c:pt idx="6">
                  <c:v>19.73</c:v>
                </c:pt>
                <c:pt idx="7">
                  <c:v>21.57</c:v>
                </c:pt>
                <c:pt idx="8">
                  <c:v>18.760000000000002</c:v>
                </c:pt>
                <c:pt idx="9">
                  <c:v>22.19</c:v>
                </c:pt>
                <c:pt idx="10">
                  <c:v>23.68</c:v>
                </c:pt>
                <c:pt idx="11">
                  <c:v>24.17</c:v>
                </c:pt>
                <c:pt idx="12">
                  <c:v>20.99</c:v>
                </c:pt>
                <c:pt idx="13">
                  <c:v>23.74</c:v>
                </c:pt>
                <c:pt idx="14">
                  <c:v>15.77</c:v>
                </c:pt>
                <c:pt idx="15">
                  <c:v>20.09</c:v>
                </c:pt>
                <c:pt idx="16">
                  <c:v>23.92</c:v>
                </c:pt>
                <c:pt idx="17">
                  <c:v>25.79</c:v>
                </c:pt>
                <c:pt idx="18">
                  <c:v>22.93</c:v>
                </c:pt>
                <c:pt idx="19">
                  <c:v>26.5</c:v>
                </c:pt>
                <c:pt idx="20">
                  <c:v>24.48</c:v>
                </c:pt>
                <c:pt idx="21">
                  <c:v>25.96</c:v>
                </c:pt>
                <c:pt idx="22">
                  <c:v>25.39</c:v>
                </c:pt>
                <c:pt idx="23">
                  <c:v>23.53</c:v>
                </c:pt>
                <c:pt idx="24">
                  <c:v>19.8</c:v>
                </c:pt>
                <c:pt idx="25">
                  <c:v>22.71</c:v>
                </c:pt>
                <c:pt idx="26">
                  <c:v>12.01</c:v>
                </c:pt>
                <c:pt idx="27">
                  <c:v>23.89</c:v>
                </c:pt>
                <c:pt idx="28">
                  <c:v>26.83</c:v>
                </c:pt>
                <c:pt idx="29">
                  <c:v>26.41</c:v>
                </c:pt>
                <c:pt idx="30">
                  <c:v>26.04</c:v>
                </c:pt>
                <c:pt idx="31">
                  <c:v>25.96</c:v>
                </c:pt>
                <c:pt idx="32">
                  <c:v>23.44</c:v>
                </c:pt>
                <c:pt idx="33">
                  <c:v>26.21</c:v>
                </c:pt>
                <c:pt idx="34">
                  <c:v>26.53</c:v>
                </c:pt>
                <c:pt idx="35">
                  <c:v>26.05</c:v>
                </c:pt>
                <c:pt idx="36">
                  <c:v>21.6</c:v>
                </c:pt>
                <c:pt idx="37">
                  <c:v>22.61</c:v>
                </c:pt>
                <c:pt idx="38">
                  <c:v>26.48</c:v>
                </c:pt>
                <c:pt idx="39">
                  <c:v>27.4</c:v>
                </c:pt>
                <c:pt idx="40">
                  <c:v>26.7</c:v>
                </c:pt>
                <c:pt idx="41">
                  <c:v>25.88</c:v>
                </c:pt>
                <c:pt idx="42">
                  <c:v>22.92</c:v>
                </c:pt>
                <c:pt idx="43">
                  <c:v>27.55</c:v>
                </c:pt>
                <c:pt idx="44">
                  <c:v>25.71</c:v>
                </c:pt>
                <c:pt idx="45">
                  <c:v>25.65</c:v>
                </c:pt>
                <c:pt idx="46">
                  <c:v>23.11</c:v>
                </c:pt>
                <c:pt idx="47">
                  <c:v>25.3</c:v>
                </c:pt>
                <c:pt idx="48">
                  <c:v>25.44</c:v>
                </c:pt>
                <c:pt idx="49">
                  <c:v>23.09</c:v>
                </c:pt>
                <c:pt idx="50">
                  <c:v>25.7</c:v>
                </c:pt>
                <c:pt idx="51">
                  <c:v>26.35</c:v>
                </c:pt>
                <c:pt idx="52">
                  <c:v>23.93</c:v>
                </c:pt>
                <c:pt idx="53">
                  <c:v>25.14</c:v>
                </c:pt>
                <c:pt idx="54">
                  <c:v>14.82</c:v>
                </c:pt>
                <c:pt idx="55">
                  <c:v>18.18</c:v>
                </c:pt>
                <c:pt idx="56">
                  <c:v>24.99</c:v>
                </c:pt>
                <c:pt idx="57">
                  <c:v>21.82</c:v>
                </c:pt>
                <c:pt idx="58">
                  <c:v>18.09</c:v>
                </c:pt>
                <c:pt idx="59">
                  <c:v>21.42</c:v>
                </c:pt>
                <c:pt idx="60">
                  <c:v>18.22</c:v>
                </c:pt>
                <c:pt idx="61">
                  <c:v>16.22</c:v>
                </c:pt>
                <c:pt idx="62">
                  <c:v>16.350000000000001</c:v>
                </c:pt>
                <c:pt idx="63">
                  <c:v>16.79</c:v>
                </c:pt>
                <c:pt idx="64">
                  <c:v>14.11</c:v>
                </c:pt>
                <c:pt idx="65">
                  <c:v>13.08</c:v>
                </c:pt>
                <c:pt idx="66">
                  <c:v>12.61</c:v>
                </c:pt>
                <c:pt idx="67">
                  <c:v>14.68</c:v>
                </c:pt>
                <c:pt idx="68">
                  <c:v>13.23</c:v>
                </c:pt>
                <c:pt idx="69">
                  <c:v>9.65</c:v>
                </c:pt>
                <c:pt idx="70">
                  <c:v>11.14</c:v>
                </c:pt>
                <c:pt idx="71">
                  <c:v>10.23</c:v>
                </c:pt>
                <c:pt idx="72">
                  <c:v>11.7</c:v>
                </c:pt>
                <c:pt idx="73">
                  <c:v>8.77</c:v>
                </c:pt>
                <c:pt idx="74">
                  <c:v>6.77</c:v>
                </c:pt>
                <c:pt idx="75">
                  <c:v>11.54</c:v>
                </c:pt>
                <c:pt idx="76">
                  <c:v>8.9700000000000006</c:v>
                </c:pt>
                <c:pt idx="77">
                  <c:v>6.63</c:v>
                </c:pt>
                <c:pt idx="78">
                  <c:v>10.36</c:v>
                </c:pt>
                <c:pt idx="79">
                  <c:v>9.44</c:v>
                </c:pt>
                <c:pt idx="80">
                  <c:v>7.78</c:v>
                </c:pt>
                <c:pt idx="81">
                  <c:v>8.5299999999999994</c:v>
                </c:pt>
                <c:pt idx="82">
                  <c:v>6.16</c:v>
                </c:pt>
                <c:pt idx="83">
                  <c:v>7.28</c:v>
                </c:pt>
                <c:pt idx="84">
                  <c:v>6.73</c:v>
                </c:pt>
                <c:pt idx="85">
                  <c:v>6.17</c:v>
                </c:pt>
                <c:pt idx="86">
                  <c:v>6.69</c:v>
                </c:pt>
                <c:pt idx="87">
                  <c:v>-0.65</c:v>
                </c:pt>
              </c:numCache>
            </c:numRef>
          </c:val>
          <c:smooth val="0"/>
          <c:extLst>
            <c:ext xmlns:c16="http://schemas.microsoft.com/office/drawing/2014/chart" uri="{C3380CC4-5D6E-409C-BE32-E72D297353CC}">
              <c16:uniqueId val="{00000001-BD4F-4384-A19A-0D1BDCDAD7B9}"/>
            </c:ext>
          </c:extLst>
        </c:ser>
        <c:dLbls>
          <c:showLegendKey val="0"/>
          <c:showVal val="0"/>
          <c:showCatName val="0"/>
          <c:showSerName val="0"/>
          <c:showPercent val="0"/>
          <c:showBubbleSize val="0"/>
        </c:dLbls>
        <c:smooth val="0"/>
        <c:axId val="147408224"/>
        <c:axId val="147408704"/>
      </c:lineChart>
      <c:catAx>
        <c:axId val="14740822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dk1"/>
                </a:solidFill>
                <a:latin typeface="+mn-lt"/>
                <a:ea typeface="+mn-ea"/>
                <a:cs typeface="+mn-cs"/>
              </a:defRPr>
            </a:pPr>
            <a:endParaRPr lang="en-US"/>
          </a:p>
        </c:txPr>
        <c:crossAx val="147408704"/>
        <c:crosses val="autoZero"/>
        <c:auto val="1"/>
        <c:lblAlgn val="ctr"/>
        <c:lblOffset val="100"/>
        <c:noMultiLvlLbl val="0"/>
      </c:catAx>
      <c:valAx>
        <c:axId val="147408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1474082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[Book1.xlsx]Sheet8!PivotTable23</c:name>
    <c:fmtId val="-1"/>
  </c:pivotSource>
  <c:chart>
    <c:title>
      <c:tx>
        <c:rich>
          <a:bodyPr rot="0" spcFirstLastPara="1" vertOverflow="ellipsis" vert="horz" wrap="square" anchor="ctr" anchorCtr="1"/>
          <a:lstStyle/>
          <a:p>
            <a:pPr>
              <a:defRPr sz="3200" b="0" i="0" u="none" strike="noStrike" kern="1200" spc="0" baseline="0">
                <a:solidFill>
                  <a:schemeClr val="dk1"/>
                </a:solidFill>
                <a:latin typeface="+mn-lt"/>
                <a:ea typeface="+mn-ea"/>
                <a:cs typeface="+mn-cs"/>
              </a:defRPr>
            </a:pPr>
            <a:r>
              <a:rPr lang="en-IN" sz="3200"/>
              <a:t>Monthly Avg Winter Temp</a:t>
            </a: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dk1"/>
              </a:solidFill>
              <a:latin typeface="+mn-lt"/>
              <a:ea typeface="+mn-ea"/>
              <a:cs typeface="+mn-cs"/>
            </a:defRPr>
          </a:pPr>
          <a:endParaRPr lang="en-IN"/>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Sheet8!$B$3:$B$4</c:f>
              <c:strCache>
                <c:ptCount val="1"/>
                <c:pt idx="0">
                  <c:v>Delhi</c:v>
                </c:pt>
              </c:strCache>
            </c:strRef>
          </c:tx>
          <c:spPr>
            <a:solidFill>
              <a:schemeClr val="accent1"/>
            </a:solidFill>
            <a:ln>
              <a:noFill/>
            </a:ln>
            <a:effectLst/>
          </c:spPr>
          <c:invertIfNegative val="0"/>
          <c:cat>
            <c:strRef>
              <c:f>Sheet8!$A$5:$A$7</c:f>
              <c:strCache>
                <c:ptCount val="3"/>
                <c:pt idx="0">
                  <c:v>Jan</c:v>
                </c:pt>
                <c:pt idx="1">
                  <c:v>Feb</c:v>
                </c:pt>
                <c:pt idx="2">
                  <c:v>Dec</c:v>
                </c:pt>
              </c:strCache>
            </c:strRef>
          </c:cat>
          <c:val>
            <c:numRef>
              <c:f>Sheet8!$B$5:$B$7</c:f>
              <c:numCache>
                <c:formatCode>General</c:formatCode>
                <c:ptCount val="3"/>
                <c:pt idx="0">
                  <c:v>12.36</c:v>
                </c:pt>
                <c:pt idx="1">
                  <c:v>16.82</c:v>
                </c:pt>
                <c:pt idx="2">
                  <c:v>14.51</c:v>
                </c:pt>
              </c:numCache>
            </c:numRef>
          </c:val>
          <c:extLst>
            <c:ext xmlns:c16="http://schemas.microsoft.com/office/drawing/2014/chart" uri="{C3380CC4-5D6E-409C-BE32-E72D297353CC}">
              <c16:uniqueId val="{00000000-6E7D-40F5-9587-4BDBF993DDB2}"/>
            </c:ext>
          </c:extLst>
        </c:ser>
        <c:ser>
          <c:idx val="1"/>
          <c:order val="1"/>
          <c:tx>
            <c:strRef>
              <c:f>Sheet8!$C$3:$C$4</c:f>
              <c:strCache>
                <c:ptCount val="1"/>
                <c:pt idx="0">
                  <c:v>Moscow</c:v>
                </c:pt>
              </c:strCache>
            </c:strRef>
          </c:tx>
          <c:spPr>
            <a:solidFill>
              <a:schemeClr val="accent2"/>
            </a:solidFill>
            <a:ln>
              <a:noFill/>
            </a:ln>
            <a:effectLst/>
          </c:spPr>
          <c:invertIfNegative val="0"/>
          <c:cat>
            <c:strRef>
              <c:f>Sheet8!$A$5:$A$7</c:f>
              <c:strCache>
                <c:ptCount val="3"/>
                <c:pt idx="0">
                  <c:v>Jan</c:v>
                </c:pt>
                <c:pt idx="1">
                  <c:v>Feb</c:v>
                </c:pt>
                <c:pt idx="2">
                  <c:v>Dec</c:v>
                </c:pt>
              </c:strCache>
            </c:strRef>
          </c:cat>
          <c:val>
            <c:numRef>
              <c:f>Sheet8!$C$5:$C$7</c:f>
              <c:numCache>
                <c:formatCode>General</c:formatCode>
                <c:ptCount val="3"/>
                <c:pt idx="0">
                  <c:v>-5.9</c:v>
                </c:pt>
                <c:pt idx="1">
                  <c:v>-8.7100000000000009</c:v>
                </c:pt>
                <c:pt idx="2">
                  <c:v>-7.48</c:v>
                </c:pt>
              </c:numCache>
            </c:numRef>
          </c:val>
          <c:extLst>
            <c:ext xmlns:c16="http://schemas.microsoft.com/office/drawing/2014/chart" uri="{C3380CC4-5D6E-409C-BE32-E72D297353CC}">
              <c16:uniqueId val="{00000001-6E7D-40F5-9587-4BDBF993DDB2}"/>
            </c:ext>
          </c:extLst>
        </c:ser>
        <c:dLbls>
          <c:showLegendKey val="0"/>
          <c:showVal val="0"/>
          <c:showCatName val="0"/>
          <c:showSerName val="0"/>
          <c:showPercent val="0"/>
          <c:showBubbleSize val="0"/>
        </c:dLbls>
        <c:gapWidth val="219"/>
        <c:overlap val="-27"/>
        <c:axId val="430700512"/>
        <c:axId val="430701952"/>
      </c:barChart>
      <c:catAx>
        <c:axId val="430700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dk1"/>
                </a:solidFill>
                <a:latin typeface="+mn-lt"/>
                <a:ea typeface="+mn-ea"/>
                <a:cs typeface="+mn-cs"/>
              </a:defRPr>
            </a:pPr>
            <a:endParaRPr lang="en-US"/>
          </a:p>
        </c:txPr>
        <c:crossAx val="430701952"/>
        <c:crosses val="autoZero"/>
        <c:auto val="1"/>
        <c:lblAlgn val="ctr"/>
        <c:lblOffset val="100"/>
        <c:noMultiLvlLbl val="0"/>
      </c:catAx>
      <c:valAx>
        <c:axId val="4307019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mn-lt"/>
                <a:ea typeface="+mn-ea"/>
                <a:cs typeface="+mn-cs"/>
              </a:defRPr>
            </a:pPr>
            <a:endParaRPr lang="en-US"/>
          </a:p>
        </c:txPr>
        <c:crossAx val="430700512"/>
        <c:crosses val="autoZero"/>
        <c:crossBetween val="between"/>
      </c:valAx>
      <c:spPr>
        <a:noFill/>
        <a:ln>
          <a:noFill/>
        </a:ln>
        <a:effectLst/>
      </c:spPr>
    </c:plotArea>
    <c:legend>
      <c:legendPos val="r"/>
      <c:layout>
        <c:manualLayout>
          <c:xMode val="edge"/>
          <c:yMode val="edge"/>
          <c:x val="0.84166793295574882"/>
          <c:y val="0.42948272656823183"/>
          <c:w val="0.14956013721968964"/>
          <c:h val="0.15706827300949724"/>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3600" b="0" i="0" u="none" strike="noStrike" kern="1200" spc="0" baseline="0">
              <a:solidFill>
                <a:schemeClr val="dk1"/>
              </a:solidFill>
              <a:latin typeface="+mn-lt"/>
              <a:ea typeface="+mn-ea"/>
              <a:cs typeface="+mn-cs"/>
            </a:defRPr>
          </a:pPr>
          <a:endParaRPr lang="en-US"/>
        </a:p>
      </c:txPr>
    </c:title>
    <c:autoTitleDeleted val="0"/>
    <c:plotArea>
      <c:layout/>
      <c:barChart>
        <c:barDir val="bar"/>
        <c:grouping val="clustered"/>
        <c:varyColors val="0"/>
        <c:ser>
          <c:idx val="0"/>
          <c:order val="0"/>
          <c:tx>
            <c:strRef>
              <c:f>Sheet9!$B$1</c:f>
              <c:strCache>
                <c:ptCount val="1"/>
                <c:pt idx="0">
                  <c:v>Avg Sunshine</c:v>
                </c:pt>
              </c:strCache>
            </c:strRef>
          </c:tx>
          <c:spPr>
            <a:solidFill>
              <a:schemeClr val="accent1"/>
            </a:solidFill>
            <a:ln>
              <a:noFill/>
            </a:ln>
            <a:effectLst/>
          </c:spPr>
          <c:invertIfNegative val="0"/>
          <c:cat>
            <c:strRef>
              <c:f>Sheet9!$A$2:$A$11</c:f>
              <c:strCache>
                <c:ptCount val="10"/>
                <c:pt idx="0">
                  <c:v>Bridgetown</c:v>
                </c:pt>
                <c:pt idx="1">
                  <c:v>Windhoek</c:v>
                </c:pt>
                <c:pt idx="2">
                  <c:v>Philipsburg</c:v>
                </c:pt>
                <c:pt idx="3">
                  <c:v>Fort-de-France</c:v>
                </c:pt>
                <c:pt idx="4">
                  <c:v>Jamestown</c:v>
                </c:pt>
                <c:pt idx="5">
                  <c:v>East Jerusalem</c:v>
                </c:pt>
                <c:pt idx="6">
                  <c:v>Mogadishu</c:v>
                </c:pt>
                <c:pt idx="7">
                  <c:v>Khartoum</c:v>
                </c:pt>
                <c:pt idx="8">
                  <c:v>Roseau</c:v>
                </c:pt>
                <c:pt idx="9">
                  <c:v>Road Town</c:v>
                </c:pt>
              </c:strCache>
            </c:strRef>
          </c:cat>
          <c:val>
            <c:numRef>
              <c:f>Sheet9!$B$2:$B$11</c:f>
              <c:numCache>
                <c:formatCode>General</c:formatCode>
                <c:ptCount val="10"/>
                <c:pt idx="0">
                  <c:v>39441</c:v>
                </c:pt>
                <c:pt idx="1">
                  <c:v>39442.28</c:v>
                </c:pt>
                <c:pt idx="2">
                  <c:v>39473.980000000003</c:v>
                </c:pt>
                <c:pt idx="3">
                  <c:v>39487.9</c:v>
                </c:pt>
                <c:pt idx="4">
                  <c:v>39593.800000000003</c:v>
                </c:pt>
                <c:pt idx="5">
                  <c:v>39704.07</c:v>
                </c:pt>
                <c:pt idx="6">
                  <c:v>39851.480000000003</c:v>
                </c:pt>
                <c:pt idx="7">
                  <c:v>39892.620000000003</c:v>
                </c:pt>
                <c:pt idx="8">
                  <c:v>39920.629999999997</c:v>
                </c:pt>
                <c:pt idx="9">
                  <c:v>39974.42</c:v>
                </c:pt>
              </c:numCache>
            </c:numRef>
          </c:val>
          <c:extLst>
            <c:ext xmlns:c16="http://schemas.microsoft.com/office/drawing/2014/chart" uri="{C3380CC4-5D6E-409C-BE32-E72D297353CC}">
              <c16:uniqueId val="{00000000-970E-40F3-898E-2F7BF22B438C}"/>
            </c:ext>
          </c:extLst>
        </c:ser>
        <c:dLbls>
          <c:showLegendKey val="0"/>
          <c:showVal val="0"/>
          <c:showCatName val="0"/>
          <c:showSerName val="0"/>
          <c:showPercent val="0"/>
          <c:showBubbleSize val="0"/>
        </c:dLbls>
        <c:gapWidth val="182"/>
        <c:axId val="430716832"/>
        <c:axId val="430731232"/>
      </c:barChart>
      <c:catAx>
        <c:axId val="4307168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dk1"/>
                </a:solidFill>
                <a:latin typeface="+mn-lt"/>
                <a:ea typeface="+mn-ea"/>
                <a:cs typeface="+mn-cs"/>
              </a:defRPr>
            </a:pPr>
            <a:endParaRPr lang="en-US"/>
          </a:p>
        </c:txPr>
        <c:crossAx val="430731232"/>
        <c:crosses val="autoZero"/>
        <c:auto val="1"/>
        <c:lblAlgn val="ctr"/>
        <c:lblOffset val="100"/>
        <c:noMultiLvlLbl val="0"/>
      </c:catAx>
      <c:valAx>
        <c:axId val="43073123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solidFill>
                <a:latin typeface="+mn-lt"/>
                <a:ea typeface="+mn-ea"/>
                <a:cs typeface="+mn-cs"/>
              </a:defRPr>
            </a:pPr>
            <a:endParaRPr lang="en-US"/>
          </a:p>
        </c:txPr>
        <c:crossAx val="43071683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chart" Target="../charts/chart6.xml"/><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chart" Target="../charts/chart7.xml"/><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hyperlink" Target="https://docs.google.com/spreadsheets/d/1DUF2isFWsqVSYhbaACYtbgcLi_YjDqpE3GLQIVgkKQg/edit#gid=69851113" TargetMode="External"/><Relationship Id="rId5" Type="http://schemas.openxmlformats.org/officeDocument/2006/relationships/image" Target="../media/image16.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hyperlink" Target="https://www.google.com/url?sa=i&amp;url=https%3A%2F%2Fwww.facebook.com%2F100064456339224%2Fphotos%2F1028810709277464%2F&amp;psig=AOvVaw2UiBPDw6sW0ETXhEZ4pwaw&amp;ust=1747821845043000&amp;source=images&amp;cd=vfe&amp;opi=89978449&amp;ved=0CBEQjRxqFwoTCPjAi_flsY0DFQAAAAAdAAAAABAE" TargetMode="Externa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chart" Target="../charts/chart1.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chart" Target="../charts/chart2.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chart" Target="../charts/chart3.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chart" Target="../charts/chart5.xm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8518" b="-68518"/>
            </a:stretch>
          </a:blipFill>
        </p:spPr>
      </p:sp>
      <p:grpSp>
        <p:nvGrpSpPr>
          <p:cNvPr id="3" name="Group 3"/>
          <p:cNvGrpSpPr/>
          <p:nvPr/>
        </p:nvGrpSpPr>
        <p:grpSpPr>
          <a:xfrm>
            <a:off x="3791730" y="0"/>
            <a:ext cx="14496270" cy="9258300"/>
            <a:chOff x="0" y="0"/>
            <a:chExt cx="19328360" cy="12344400"/>
          </a:xfrm>
        </p:grpSpPr>
        <p:sp>
          <p:nvSpPr>
            <p:cNvPr id="4" name="Freeform 4"/>
            <p:cNvSpPr/>
            <p:nvPr/>
          </p:nvSpPr>
          <p:spPr>
            <a:xfrm>
              <a:off x="0" y="0"/>
              <a:ext cx="19328385" cy="12344400"/>
            </a:xfrm>
            <a:custGeom>
              <a:avLst/>
              <a:gdLst/>
              <a:ahLst/>
              <a:cxnLst/>
              <a:rect l="l" t="t" r="r" b="b"/>
              <a:pathLst>
                <a:path w="19328385" h="12344400">
                  <a:moveTo>
                    <a:pt x="0" y="0"/>
                  </a:moveTo>
                  <a:lnTo>
                    <a:pt x="19328385" y="0"/>
                  </a:lnTo>
                  <a:lnTo>
                    <a:pt x="19328385" y="12344400"/>
                  </a:lnTo>
                  <a:lnTo>
                    <a:pt x="0" y="12344400"/>
                  </a:lnTo>
                  <a:close/>
                </a:path>
              </a:pathLst>
            </a:custGeom>
            <a:solidFill>
              <a:srgbClr val="FFFFFF"/>
            </a:solidFill>
          </p:spPr>
        </p:sp>
      </p:grpSp>
      <p:grpSp>
        <p:nvGrpSpPr>
          <p:cNvPr id="5" name="Group 5"/>
          <p:cNvGrpSpPr/>
          <p:nvPr/>
        </p:nvGrpSpPr>
        <p:grpSpPr>
          <a:xfrm>
            <a:off x="16855708" y="-238125"/>
            <a:ext cx="1508492" cy="1508492"/>
            <a:chOff x="0" y="0"/>
            <a:chExt cx="2011323" cy="2011323"/>
          </a:xfrm>
        </p:grpSpPr>
        <p:sp>
          <p:nvSpPr>
            <p:cNvPr id="6" name="Freeform 6"/>
            <p:cNvSpPr/>
            <p:nvPr/>
          </p:nvSpPr>
          <p:spPr>
            <a:xfrm>
              <a:off x="0" y="0"/>
              <a:ext cx="2011299" cy="2011299"/>
            </a:xfrm>
            <a:custGeom>
              <a:avLst/>
              <a:gdLst/>
              <a:ahLst/>
              <a:cxnLst/>
              <a:rect l="l" t="t" r="r" b="b"/>
              <a:pathLst>
                <a:path w="2011299" h="2011299">
                  <a:moveTo>
                    <a:pt x="0" y="0"/>
                  </a:moveTo>
                  <a:lnTo>
                    <a:pt x="2011299" y="0"/>
                  </a:lnTo>
                  <a:lnTo>
                    <a:pt x="2011299" y="2011299"/>
                  </a:lnTo>
                  <a:lnTo>
                    <a:pt x="0" y="2011299"/>
                  </a:lnTo>
                  <a:lnTo>
                    <a:pt x="0" y="0"/>
                  </a:lnTo>
                  <a:close/>
                </a:path>
              </a:pathLst>
            </a:custGeom>
            <a:blipFill>
              <a:blip r:embed="rId5"/>
              <a:stretch>
                <a:fillRect r="-1" b="-1"/>
              </a:stretch>
            </a:blipFill>
          </p:spPr>
        </p:sp>
      </p:grpSp>
      <p:grpSp>
        <p:nvGrpSpPr>
          <p:cNvPr id="7" name="Group 7"/>
          <p:cNvGrpSpPr/>
          <p:nvPr/>
        </p:nvGrpSpPr>
        <p:grpSpPr>
          <a:xfrm>
            <a:off x="1028700" y="1026066"/>
            <a:ext cx="8115300" cy="8232234"/>
            <a:chOff x="0" y="0"/>
            <a:chExt cx="10820400" cy="10976312"/>
          </a:xfrm>
        </p:grpSpPr>
        <p:sp>
          <p:nvSpPr>
            <p:cNvPr id="8" name="Freeform 8"/>
            <p:cNvSpPr/>
            <p:nvPr/>
          </p:nvSpPr>
          <p:spPr>
            <a:xfrm>
              <a:off x="0" y="0"/>
              <a:ext cx="10820400" cy="10976356"/>
            </a:xfrm>
            <a:custGeom>
              <a:avLst/>
              <a:gdLst/>
              <a:ahLst/>
              <a:cxnLst/>
              <a:rect l="l" t="t" r="r" b="b"/>
              <a:pathLst>
                <a:path w="10820400" h="10976356">
                  <a:moveTo>
                    <a:pt x="0" y="0"/>
                  </a:moveTo>
                  <a:lnTo>
                    <a:pt x="10820400" y="0"/>
                  </a:lnTo>
                  <a:lnTo>
                    <a:pt x="10820400" y="10976356"/>
                  </a:lnTo>
                  <a:lnTo>
                    <a:pt x="0" y="10976356"/>
                  </a:lnTo>
                  <a:close/>
                </a:path>
              </a:pathLst>
            </a:custGeom>
            <a:solidFill>
              <a:srgbClr val="000000">
                <a:alpha val="0"/>
              </a:srgbClr>
            </a:solidFill>
            <a:ln w="12700">
              <a:solidFill>
                <a:srgbClr val="000000"/>
              </a:solidFill>
            </a:ln>
          </p:spPr>
        </p:sp>
      </p:grpSp>
      <p:sp>
        <p:nvSpPr>
          <p:cNvPr id="9" name="TextBox 9"/>
          <p:cNvSpPr txBox="1"/>
          <p:nvPr/>
        </p:nvSpPr>
        <p:spPr>
          <a:xfrm>
            <a:off x="9672691" y="2105400"/>
            <a:ext cx="7586609" cy="2609010"/>
          </a:xfrm>
          <a:prstGeom prst="rect">
            <a:avLst/>
          </a:prstGeom>
        </p:spPr>
        <p:txBody>
          <a:bodyPr lIns="0" tIns="0" rIns="0" bIns="0" rtlCol="0" anchor="t">
            <a:spAutoFit/>
          </a:bodyPr>
          <a:lstStyle/>
          <a:p>
            <a:pPr algn="l">
              <a:lnSpc>
                <a:spcPts val="10249"/>
              </a:lnSpc>
            </a:pPr>
            <a:r>
              <a:rPr lang="en-US" sz="8541">
                <a:solidFill>
                  <a:srgbClr val="000000"/>
                </a:solidFill>
                <a:latin typeface="The Youngest"/>
                <a:ea typeface="The Youngest"/>
                <a:cs typeface="The Youngest"/>
                <a:sym typeface="The Youngest"/>
              </a:rPr>
              <a:t>Climate Trends in Capital Cities</a:t>
            </a:r>
          </a:p>
        </p:txBody>
      </p:sp>
      <p:sp>
        <p:nvSpPr>
          <p:cNvPr id="10" name="TextBox 10"/>
          <p:cNvSpPr txBox="1"/>
          <p:nvPr/>
        </p:nvSpPr>
        <p:spPr>
          <a:xfrm>
            <a:off x="9672691" y="5353907"/>
            <a:ext cx="7586609" cy="703257"/>
          </a:xfrm>
          <a:prstGeom prst="rect">
            <a:avLst/>
          </a:prstGeom>
        </p:spPr>
        <p:txBody>
          <a:bodyPr lIns="0" tIns="0" rIns="0" bIns="0" rtlCol="0" anchor="t">
            <a:spAutoFit/>
          </a:bodyPr>
          <a:lstStyle/>
          <a:p>
            <a:pPr algn="l">
              <a:lnSpc>
                <a:spcPts val="5469"/>
              </a:lnSpc>
            </a:pPr>
            <a:r>
              <a:rPr lang="en-US" sz="3906">
                <a:solidFill>
                  <a:srgbClr val="000000"/>
                </a:solidFill>
                <a:latin typeface="Monterchi Serif"/>
                <a:ea typeface="Monterchi Serif"/>
                <a:cs typeface="Monterchi Serif"/>
                <a:sym typeface="Monterchi Serif"/>
              </a:rPr>
              <a:t>75 Year SQL-Based Analysis (1950–2024) </a:t>
            </a:r>
          </a:p>
        </p:txBody>
      </p:sp>
      <p:sp>
        <p:nvSpPr>
          <p:cNvPr id="11" name="TextBox 11"/>
          <p:cNvSpPr txBox="1"/>
          <p:nvPr/>
        </p:nvSpPr>
        <p:spPr>
          <a:xfrm>
            <a:off x="9672691" y="6641855"/>
            <a:ext cx="7586609" cy="696271"/>
          </a:xfrm>
          <a:prstGeom prst="rect">
            <a:avLst/>
          </a:prstGeom>
        </p:spPr>
        <p:txBody>
          <a:bodyPr lIns="0" tIns="0" rIns="0" bIns="0" rtlCol="0" anchor="t">
            <a:spAutoFit/>
          </a:bodyPr>
          <a:lstStyle/>
          <a:p>
            <a:pPr algn="l">
              <a:lnSpc>
                <a:spcPts val="5329"/>
              </a:lnSpc>
            </a:pPr>
            <a:r>
              <a:rPr lang="en-US" sz="3806" b="1">
                <a:solidFill>
                  <a:srgbClr val="000000"/>
                </a:solidFill>
                <a:latin typeface="Monterchi Serif Bold"/>
                <a:ea typeface="Monterchi Serif Bold"/>
                <a:cs typeface="Monterchi Serif Bold"/>
                <a:sym typeface="Monterchi Serif Bold"/>
              </a:rPr>
              <a:t>A Research Project by Ankita Basu</a:t>
            </a:r>
          </a:p>
        </p:txBody>
      </p:sp>
      <p:grpSp>
        <p:nvGrpSpPr>
          <p:cNvPr id="12" name="Group 12"/>
          <p:cNvGrpSpPr/>
          <p:nvPr/>
        </p:nvGrpSpPr>
        <p:grpSpPr>
          <a:xfrm>
            <a:off x="1028700" y="1028700"/>
            <a:ext cx="8115300" cy="8232234"/>
            <a:chOff x="0" y="0"/>
            <a:chExt cx="10820400" cy="10976312"/>
          </a:xfrm>
        </p:grpSpPr>
        <p:sp>
          <p:nvSpPr>
            <p:cNvPr id="13" name="Freeform 13"/>
            <p:cNvSpPr/>
            <p:nvPr/>
          </p:nvSpPr>
          <p:spPr>
            <a:xfrm>
              <a:off x="0" y="0"/>
              <a:ext cx="10820400" cy="10976356"/>
            </a:xfrm>
            <a:custGeom>
              <a:avLst/>
              <a:gdLst/>
              <a:ahLst/>
              <a:cxnLst/>
              <a:rect l="l" t="t" r="r" b="b"/>
              <a:pathLst>
                <a:path w="10820400" h="10976356">
                  <a:moveTo>
                    <a:pt x="0" y="0"/>
                  </a:moveTo>
                  <a:lnTo>
                    <a:pt x="10820400" y="0"/>
                  </a:lnTo>
                  <a:lnTo>
                    <a:pt x="10820400" y="10976356"/>
                  </a:lnTo>
                  <a:lnTo>
                    <a:pt x="0" y="10976356"/>
                  </a:lnTo>
                  <a:close/>
                </a:path>
              </a:pathLst>
            </a:custGeom>
            <a:blipFill>
              <a:blip r:embed="rId6"/>
              <a:stretch>
                <a:fillRect l="-2534" r="-2534"/>
              </a:stretch>
            </a:blipFill>
          </p:spPr>
        </p:sp>
      </p:grpSp>
      <p:pic>
        <p:nvPicPr>
          <p:cNvPr id="14" name="Recording">
            <a:hlinkClick r:id="" action="ppaction://media"/>
            <a:extLst>
              <a:ext uri="{FF2B5EF4-FFF2-40B4-BE49-F238E27FC236}">
                <a16:creationId xmlns:a16="http://schemas.microsoft.com/office/drawing/2014/main" id="{DE888655-83DC-D2AF-749B-D7CFDDB8C96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8486437" y="7323137"/>
            <a:ext cx="487363" cy="487363"/>
          </a:xfrm>
          <a:prstGeom prst="rect">
            <a:avLst/>
          </a:prstGeom>
        </p:spPr>
      </p:pic>
    </p:spTree>
  </p:cSld>
  <p:clrMapOvr>
    <a:masterClrMapping/>
  </p:clrMapOvr>
  <p:transition advTm="3133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3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8452" b="-68452"/>
            </a:stretch>
          </a:blipFill>
        </p:spPr>
      </p:sp>
      <p:sp>
        <p:nvSpPr>
          <p:cNvPr id="6" name="TextBox 6"/>
          <p:cNvSpPr txBox="1"/>
          <p:nvPr/>
        </p:nvSpPr>
        <p:spPr>
          <a:xfrm>
            <a:off x="1662964" y="928158"/>
            <a:ext cx="14962072" cy="990749"/>
          </a:xfrm>
          <a:prstGeom prst="rect">
            <a:avLst/>
          </a:prstGeom>
        </p:spPr>
        <p:txBody>
          <a:bodyPr lIns="0" tIns="0" rIns="0" bIns="0" rtlCol="0" anchor="t">
            <a:spAutoFit/>
          </a:bodyPr>
          <a:lstStyle/>
          <a:p>
            <a:pPr algn="l">
              <a:lnSpc>
                <a:spcPts val="7839"/>
              </a:lnSpc>
            </a:pPr>
            <a:r>
              <a:rPr lang="en-US" sz="6600" b="1">
                <a:solidFill>
                  <a:srgbClr val="FFFFFF"/>
                </a:solidFill>
                <a:latin typeface="Canva Sans Bold"/>
                <a:ea typeface="Canva Sans Bold"/>
                <a:cs typeface="Canva Sans Bold"/>
                <a:sym typeface="Canva Sans Bold"/>
              </a:rPr>
              <a:t>Seasonal Variations</a:t>
            </a:r>
          </a:p>
        </p:txBody>
      </p:sp>
      <p:sp>
        <p:nvSpPr>
          <p:cNvPr id="7" name="TextBox 7"/>
          <p:cNvSpPr txBox="1"/>
          <p:nvPr/>
        </p:nvSpPr>
        <p:spPr>
          <a:xfrm>
            <a:off x="1662964" y="1880807"/>
            <a:ext cx="9931945" cy="880575"/>
          </a:xfrm>
          <a:prstGeom prst="rect">
            <a:avLst/>
          </a:prstGeom>
        </p:spPr>
        <p:txBody>
          <a:bodyPr lIns="0" tIns="0" rIns="0" bIns="0" rtlCol="0" anchor="t">
            <a:spAutoFit/>
          </a:bodyPr>
          <a:lstStyle/>
          <a:p>
            <a:pPr algn="l">
              <a:lnSpc>
                <a:spcPts val="3358"/>
              </a:lnSpc>
            </a:pPr>
            <a:r>
              <a:rPr lang="en-US" sz="2400">
                <a:solidFill>
                  <a:srgbClr val="FFFFFF"/>
                </a:solidFill>
                <a:latin typeface="Canva Sans"/>
                <a:ea typeface="Canva Sans"/>
                <a:cs typeface="Canva Sans"/>
                <a:sym typeface="Canva Sans"/>
              </a:rPr>
              <a:t>Compare average winter temperatures </a:t>
            </a:r>
          </a:p>
          <a:p>
            <a:pPr algn="l">
              <a:lnSpc>
                <a:spcPts val="3358"/>
              </a:lnSpc>
            </a:pPr>
            <a:r>
              <a:rPr lang="en-US" sz="2400">
                <a:solidFill>
                  <a:srgbClr val="FFFFFF"/>
                </a:solidFill>
                <a:latin typeface="Canva Sans"/>
                <a:ea typeface="Canva Sans"/>
                <a:cs typeface="Canva Sans"/>
                <a:sym typeface="Canva Sans"/>
              </a:rPr>
              <a:t>(e.g. Moscow vs Delhi)</a:t>
            </a:r>
          </a:p>
        </p:txBody>
      </p:sp>
      <p:sp>
        <p:nvSpPr>
          <p:cNvPr id="8" name="TextBox 8"/>
          <p:cNvSpPr txBox="1"/>
          <p:nvPr/>
        </p:nvSpPr>
        <p:spPr>
          <a:xfrm>
            <a:off x="609600" y="8602265"/>
            <a:ext cx="8685897" cy="787182"/>
          </a:xfrm>
          <a:prstGeom prst="rect">
            <a:avLst/>
          </a:prstGeom>
        </p:spPr>
        <p:txBody>
          <a:bodyPr lIns="0" tIns="0" rIns="0" bIns="0" rtlCol="0" anchor="t">
            <a:spAutoFit/>
          </a:bodyPr>
          <a:lstStyle/>
          <a:p>
            <a:pPr marL="289560" lvl="1" indent="-144780" algn="l">
              <a:lnSpc>
                <a:spcPts val="2879"/>
              </a:lnSpc>
              <a:buFont typeface="Arial"/>
              <a:buChar char="•"/>
            </a:pPr>
            <a:r>
              <a:rPr lang="en-US" sz="2400" b="1" dirty="0">
                <a:solidFill>
                  <a:srgbClr val="FFFFFF"/>
                </a:solidFill>
                <a:latin typeface="Arial Bold"/>
                <a:ea typeface="Arial Bold"/>
                <a:cs typeface="Arial Bold"/>
                <a:sym typeface="Arial Bold"/>
              </a:rPr>
              <a:t>Winter temperatures in Moscow drop below freezing, while New Delhi remains above 15°C</a:t>
            </a:r>
          </a:p>
        </p:txBody>
      </p:sp>
      <p:graphicFrame>
        <p:nvGraphicFramePr>
          <p:cNvPr id="9" name="Chart 8">
            <a:extLst>
              <a:ext uri="{FF2B5EF4-FFF2-40B4-BE49-F238E27FC236}">
                <a16:creationId xmlns:a16="http://schemas.microsoft.com/office/drawing/2014/main" id="{6C8FB2B1-4C13-D1F4-24CA-C7C83EE69D15}"/>
              </a:ext>
            </a:extLst>
          </p:cNvPr>
          <p:cNvGraphicFramePr>
            <a:graphicFrameLocks/>
          </p:cNvGraphicFramePr>
          <p:nvPr>
            <p:extLst>
              <p:ext uri="{D42A27DB-BD31-4B8C-83A1-F6EECF244321}">
                <p14:modId xmlns:p14="http://schemas.microsoft.com/office/powerpoint/2010/main" val="1972632083"/>
              </p:ext>
            </p:extLst>
          </p:nvPr>
        </p:nvGraphicFramePr>
        <p:xfrm>
          <a:off x="762000" y="3103695"/>
          <a:ext cx="8852636" cy="5330701"/>
        </p:xfrm>
        <a:graphic>
          <a:graphicData uri="http://schemas.openxmlformats.org/drawingml/2006/chart">
            <c:chart xmlns:c="http://schemas.openxmlformats.org/drawingml/2006/chart" xmlns:r="http://schemas.openxmlformats.org/officeDocument/2006/relationships" r:id="rId5"/>
          </a:graphicData>
        </a:graphic>
      </p:graphicFrame>
      <p:pic>
        <p:nvPicPr>
          <p:cNvPr id="5" name="Recording (10)">
            <a:hlinkClick r:id="" action="ppaction://media"/>
            <a:extLst>
              <a:ext uri="{FF2B5EF4-FFF2-40B4-BE49-F238E27FC236}">
                <a16:creationId xmlns:a16="http://schemas.microsoft.com/office/drawing/2014/main" id="{C51974AD-408F-180F-2704-911922A546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562637" y="4519612"/>
            <a:ext cx="487363" cy="623888"/>
          </a:xfrm>
          <a:prstGeom prst="rect">
            <a:avLst/>
          </a:prstGeom>
        </p:spPr>
      </p:pic>
      <p:pic>
        <p:nvPicPr>
          <p:cNvPr id="11" name="Picture 10">
            <a:extLst>
              <a:ext uri="{FF2B5EF4-FFF2-40B4-BE49-F238E27FC236}">
                <a16:creationId xmlns:a16="http://schemas.microsoft.com/office/drawing/2014/main" id="{F2654871-96EB-70DD-76EC-EB8B45D8D8D7}"/>
              </a:ext>
            </a:extLst>
          </p:cNvPr>
          <p:cNvPicPr>
            <a:picLocks noChangeAspect="1"/>
          </p:cNvPicPr>
          <p:nvPr/>
        </p:nvPicPr>
        <p:blipFill>
          <a:blip r:embed="rId7"/>
          <a:stretch>
            <a:fillRect/>
          </a:stretch>
        </p:blipFill>
        <p:spPr>
          <a:xfrm>
            <a:off x="10103218" y="3103695"/>
            <a:ext cx="7696200" cy="5302498"/>
          </a:xfrm>
          <a:prstGeom prst="rect">
            <a:avLst/>
          </a:prstGeom>
        </p:spPr>
      </p:pic>
    </p:spTree>
  </p:cSld>
  <p:clrMapOvr>
    <a:masterClrMapping/>
  </p:clrMapOvr>
  <p:transition advTm="4065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6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8452" b="-68452"/>
            </a:stretch>
          </a:blipFill>
        </p:spPr>
      </p:sp>
      <p:sp>
        <p:nvSpPr>
          <p:cNvPr id="5" name="TextBox 5"/>
          <p:cNvSpPr txBox="1"/>
          <p:nvPr/>
        </p:nvSpPr>
        <p:spPr>
          <a:xfrm>
            <a:off x="990600" y="361937"/>
            <a:ext cx="9601200" cy="2149216"/>
          </a:xfrm>
          <a:prstGeom prst="rect">
            <a:avLst/>
          </a:prstGeom>
        </p:spPr>
        <p:txBody>
          <a:bodyPr lIns="0" tIns="0" rIns="0" bIns="0" rtlCol="0" anchor="t">
            <a:spAutoFit/>
          </a:bodyPr>
          <a:lstStyle/>
          <a:p>
            <a:pPr algn="l">
              <a:lnSpc>
                <a:spcPts val="8230"/>
              </a:lnSpc>
            </a:pPr>
            <a:r>
              <a:rPr lang="en-US" sz="5878" b="1">
                <a:solidFill>
                  <a:srgbClr val="FFFFFF"/>
                </a:solidFill>
                <a:latin typeface="Canva Sans Bold"/>
                <a:ea typeface="Canva Sans Bold"/>
                <a:cs typeface="Canva Sans Bold"/>
                <a:sym typeface="Canva Sans Bold"/>
              </a:rPr>
              <a:t>Sunshine Duration Patterns</a:t>
            </a:r>
          </a:p>
        </p:txBody>
      </p:sp>
      <p:sp>
        <p:nvSpPr>
          <p:cNvPr id="6" name="TextBox 6"/>
          <p:cNvSpPr txBox="1"/>
          <p:nvPr/>
        </p:nvSpPr>
        <p:spPr>
          <a:xfrm>
            <a:off x="1082040" y="8799195"/>
            <a:ext cx="8656320" cy="1156514"/>
          </a:xfrm>
          <a:prstGeom prst="rect">
            <a:avLst/>
          </a:prstGeom>
        </p:spPr>
        <p:txBody>
          <a:bodyPr lIns="0" tIns="0" rIns="0" bIns="0" rtlCol="0" anchor="t">
            <a:spAutoFit/>
          </a:bodyPr>
          <a:lstStyle/>
          <a:p>
            <a:pPr marL="289560" lvl="1" indent="-144780" algn="l">
              <a:lnSpc>
                <a:spcPts val="2879"/>
              </a:lnSpc>
              <a:buFont typeface="Arial"/>
              <a:buChar char="•"/>
            </a:pPr>
            <a:r>
              <a:rPr lang="en-US" sz="2400" b="1">
                <a:solidFill>
                  <a:srgbClr val="FFFFFF"/>
                </a:solidFill>
                <a:latin typeface="Arial Bold"/>
                <a:ea typeface="Arial Bold"/>
                <a:cs typeface="Arial Bold"/>
                <a:sym typeface="Arial Bold"/>
              </a:rPr>
              <a:t>Road Town, Roseau, and Khartoum receive the lowest sunshine duration, suggesting strong solar energy potential</a:t>
            </a:r>
          </a:p>
        </p:txBody>
      </p:sp>
      <p:graphicFrame>
        <p:nvGraphicFramePr>
          <p:cNvPr id="7" name="Chart 6">
            <a:extLst>
              <a:ext uri="{FF2B5EF4-FFF2-40B4-BE49-F238E27FC236}">
                <a16:creationId xmlns:a16="http://schemas.microsoft.com/office/drawing/2014/main" id="{52BA2A6C-9050-6F53-D522-D20C0855C4ED}"/>
              </a:ext>
            </a:extLst>
          </p:cNvPr>
          <p:cNvGraphicFramePr>
            <a:graphicFrameLocks/>
          </p:cNvGraphicFramePr>
          <p:nvPr>
            <p:extLst>
              <p:ext uri="{D42A27DB-BD31-4B8C-83A1-F6EECF244321}">
                <p14:modId xmlns:p14="http://schemas.microsoft.com/office/powerpoint/2010/main" val="2190970916"/>
              </p:ext>
            </p:extLst>
          </p:nvPr>
        </p:nvGraphicFramePr>
        <p:xfrm>
          <a:off x="990600" y="2798252"/>
          <a:ext cx="8839200" cy="5859605"/>
        </p:xfrm>
        <a:graphic>
          <a:graphicData uri="http://schemas.openxmlformats.org/drawingml/2006/chart">
            <c:chart xmlns:c="http://schemas.openxmlformats.org/drawingml/2006/chart" xmlns:r="http://schemas.openxmlformats.org/officeDocument/2006/relationships" r:id="rId5"/>
          </a:graphicData>
        </a:graphic>
      </p:graphicFrame>
      <p:pic>
        <p:nvPicPr>
          <p:cNvPr id="3" name="Recording (11)">
            <a:hlinkClick r:id="" action="ppaction://media"/>
            <a:extLst>
              <a:ext uri="{FF2B5EF4-FFF2-40B4-BE49-F238E27FC236}">
                <a16:creationId xmlns:a16="http://schemas.microsoft.com/office/drawing/2014/main" id="{579A1168-785A-D802-3EEC-78B9D3A777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624089" y="2933700"/>
            <a:ext cx="487363" cy="487363"/>
          </a:xfrm>
          <a:prstGeom prst="rect">
            <a:avLst/>
          </a:prstGeom>
        </p:spPr>
      </p:pic>
      <p:pic>
        <p:nvPicPr>
          <p:cNvPr id="9" name="Picture 8">
            <a:extLst>
              <a:ext uri="{FF2B5EF4-FFF2-40B4-BE49-F238E27FC236}">
                <a16:creationId xmlns:a16="http://schemas.microsoft.com/office/drawing/2014/main" id="{80B2CCDB-B360-DE41-6429-5D3DDDB0492D}"/>
              </a:ext>
            </a:extLst>
          </p:cNvPr>
          <p:cNvPicPr>
            <a:picLocks noChangeAspect="1"/>
          </p:cNvPicPr>
          <p:nvPr/>
        </p:nvPicPr>
        <p:blipFill>
          <a:blip r:embed="rId7"/>
          <a:stretch>
            <a:fillRect/>
          </a:stretch>
        </p:blipFill>
        <p:spPr>
          <a:xfrm>
            <a:off x="10165889" y="2798252"/>
            <a:ext cx="7664911" cy="5859604"/>
          </a:xfrm>
          <a:prstGeom prst="rect">
            <a:avLst/>
          </a:prstGeom>
        </p:spPr>
      </p:pic>
    </p:spTree>
  </p:cSld>
  <p:clrMapOvr>
    <a:masterClrMapping/>
  </p:clrMapOvr>
  <p:transition advTm="2273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8452" b="-68452"/>
            </a:stretch>
          </a:blipFill>
        </p:spPr>
      </p:sp>
      <p:sp>
        <p:nvSpPr>
          <p:cNvPr id="3" name="TextBox 3"/>
          <p:cNvSpPr txBox="1"/>
          <p:nvPr/>
        </p:nvSpPr>
        <p:spPr>
          <a:xfrm>
            <a:off x="1234440" y="1885265"/>
            <a:ext cx="13800658" cy="8148430"/>
          </a:xfrm>
          <a:prstGeom prst="rect">
            <a:avLst/>
          </a:prstGeom>
        </p:spPr>
        <p:txBody>
          <a:bodyPr lIns="0" tIns="0" rIns="0" bIns="0" rtlCol="0" anchor="t">
            <a:spAutoFit/>
          </a:bodyPr>
          <a:lstStyle/>
          <a:p>
            <a:pPr marL="327262" lvl="1" indent="-163631" algn="l">
              <a:lnSpc>
                <a:spcPts val="3254"/>
              </a:lnSpc>
              <a:buFont typeface="Arial"/>
              <a:buChar char="•"/>
            </a:pPr>
            <a:r>
              <a:rPr lang="en-US" sz="2712" b="1">
                <a:solidFill>
                  <a:srgbClr val="FFFFFF"/>
                </a:solidFill>
                <a:latin typeface="Monterchi Serif Bold"/>
                <a:ea typeface="Monterchi Serif Bold"/>
                <a:cs typeface="Monterchi Serif Bold"/>
                <a:sym typeface="Monterchi Serif Bold"/>
              </a:rPr>
              <a:t>Global Warming:</a:t>
            </a:r>
          </a:p>
          <a:p>
            <a:pPr marL="327262" lvl="1" indent="-163631" algn="l">
              <a:lnSpc>
                <a:spcPts val="3254"/>
              </a:lnSpc>
            </a:pPr>
            <a:r>
              <a:rPr lang="en-US" sz="2712">
                <a:solidFill>
                  <a:srgbClr val="FFFFFF"/>
                </a:solidFill>
                <a:latin typeface="Monterchi Serif"/>
                <a:ea typeface="Monterchi Serif"/>
                <a:cs typeface="Monterchi Serif"/>
                <a:sym typeface="Monterchi Serif"/>
              </a:rPr>
              <a:t>Average temperatures in many capital cities have risen by over 2–4°C since 1950</a:t>
            </a:r>
          </a:p>
          <a:p>
            <a:pPr marL="327262" lvl="1" indent="-163631" algn="l">
              <a:lnSpc>
                <a:spcPts val="3254"/>
              </a:lnSpc>
            </a:pPr>
            <a:endParaRPr lang="en-US" sz="2712">
              <a:solidFill>
                <a:srgbClr val="FFFFFF"/>
              </a:solidFill>
              <a:latin typeface="Monterchi Serif"/>
              <a:ea typeface="Monterchi Serif"/>
              <a:cs typeface="Monterchi Serif"/>
              <a:sym typeface="Monterchi Serif"/>
            </a:endParaRPr>
          </a:p>
          <a:p>
            <a:pPr marL="327262" lvl="1" indent="-163631" algn="l">
              <a:lnSpc>
                <a:spcPts val="3254"/>
              </a:lnSpc>
              <a:buFont typeface="Arial"/>
              <a:buChar char="•"/>
            </a:pPr>
            <a:r>
              <a:rPr lang="en-US" sz="2712" b="1">
                <a:solidFill>
                  <a:srgbClr val="FFFFFF"/>
                </a:solidFill>
                <a:latin typeface="Monterchi Serif Bold"/>
                <a:ea typeface="Monterchi Serif Bold"/>
                <a:cs typeface="Monterchi Serif Bold"/>
                <a:sym typeface="Monterchi Serif Bold"/>
              </a:rPr>
              <a:t>Heatwave Frequency:</a:t>
            </a:r>
          </a:p>
          <a:p>
            <a:pPr marL="327262" lvl="1" indent="-163631" algn="l">
              <a:lnSpc>
                <a:spcPts val="3254"/>
              </a:lnSpc>
            </a:pPr>
            <a:r>
              <a:rPr lang="en-US" sz="2712">
                <a:solidFill>
                  <a:srgbClr val="FFFFFF"/>
                </a:solidFill>
                <a:latin typeface="Monterchi Serif"/>
                <a:ea typeface="Monterchi Serif"/>
                <a:cs typeface="Monterchi Serif"/>
                <a:sym typeface="Monterchi Serif"/>
              </a:rPr>
              <a:t>Increasing number of days exceeding 40°C, especially in arid and tropical regions</a:t>
            </a:r>
          </a:p>
          <a:p>
            <a:pPr marL="327262" lvl="1" indent="-163631" algn="l">
              <a:lnSpc>
                <a:spcPts val="3254"/>
              </a:lnSpc>
            </a:pPr>
            <a:endParaRPr lang="en-US" sz="2712">
              <a:solidFill>
                <a:srgbClr val="FFFFFF"/>
              </a:solidFill>
              <a:latin typeface="Monterchi Serif"/>
              <a:ea typeface="Monterchi Serif"/>
              <a:cs typeface="Monterchi Serif"/>
              <a:sym typeface="Monterchi Serif"/>
            </a:endParaRPr>
          </a:p>
          <a:p>
            <a:pPr marL="327262" lvl="1" indent="-163631" algn="l">
              <a:lnSpc>
                <a:spcPts val="3254"/>
              </a:lnSpc>
              <a:buFont typeface="Arial"/>
              <a:buChar char="•"/>
            </a:pPr>
            <a:r>
              <a:rPr lang="en-US" sz="2712" b="1">
                <a:solidFill>
                  <a:srgbClr val="FFFFFF"/>
                </a:solidFill>
                <a:latin typeface="Monterchi Serif Bold"/>
                <a:ea typeface="Monterchi Serif Bold"/>
                <a:cs typeface="Monterchi Serif Bold"/>
                <a:sym typeface="Monterchi Serif Bold"/>
              </a:rPr>
              <a:t>Rising Precipitation:</a:t>
            </a:r>
          </a:p>
          <a:p>
            <a:pPr marL="327262" lvl="1" indent="-163631" algn="l">
              <a:lnSpc>
                <a:spcPts val="3254"/>
              </a:lnSpc>
            </a:pPr>
            <a:r>
              <a:rPr lang="en-US" sz="2712">
                <a:solidFill>
                  <a:srgbClr val="FFFFFF"/>
                </a:solidFill>
                <a:latin typeface="Monterchi Serif"/>
                <a:ea typeface="Monterchi Serif"/>
                <a:cs typeface="Monterchi Serif"/>
                <a:sym typeface="Monterchi Serif"/>
              </a:rPr>
              <a:t>Significant increases in annual rainfall in several regions, raising flood risks</a:t>
            </a:r>
          </a:p>
          <a:p>
            <a:pPr marL="327262" lvl="1" indent="-163631" algn="l">
              <a:lnSpc>
                <a:spcPts val="3254"/>
              </a:lnSpc>
            </a:pPr>
            <a:endParaRPr lang="en-US" sz="2712">
              <a:solidFill>
                <a:srgbClr val="FFFFFF"/>
              </a:solidFill>
              <a:latin typeface="Monterchi Serif"/>
              <a:ea typeface="Monterchi Serif"/>
              <a:cs typeface="Monterchi Serif"/>
              <a:sym typeface="Monterchi Serif"/>
            </a:endParaRPr>
          </a:p>
          <a:p>
            <a:pPr marL="327262" lvl="1" indent="-163631" algn="l">
              <a:lnSpc>
                <a:spcPts val="3254"/>
              </a:lnSpc>
              <a:buFont typeface="Arial"/>
              <a:buChar char="•"/>
            </a:pPr>
            <a:r>
              <a:rPr lang="en-US" sz="2712" b="1">
                <a:solidFill>
                  <a:srgbClr val="FFFFFF"/>
                </a:solidFill>
                <a:latin typeface="Monterchi Serif Bold"/>
                <a:ea typeface="Monterchi Serif Bold"/>
                <a:cs typeface="Monterchi Serif Bold"/>
                <a:sym typeface="Monterchi Serif Bold"/>
              </a:rPr>
              <a:t>Urban Heat Islands:</a:t>
            </a:r>
          </a:p>
          <a:p>
            <a:pPr marL="327262" lvl="1" indent="-163631" algn="l">
              <a:lnSpc>
                <a:spcPts val="3254"/>
              </a:lnSpc>
            </a:pPr>
            <a:r>
              <a:rPr lang="en-US" sz="2712">
                <a:solidFill>
                  <a:srgbClr val="FFFFFF"/>
                </a:solidFill>
                <a:latin typeface="Monterchi Serif"/>
                <a:ea typeface="Monterchi Serif"/>
                <a:cs typeface="Monterchi Serif"/>
                <a:sym typeface="Monterchi Serif"/>
              </a:rPr>
              <a:t>Cities showing higher average temperatures than nearby areas or similar-latitude locations</a:t>
            </a:r>
          </a:p>
          <a:p>
            <a:pPr marL="327262" lvl="1" indent="-163631" algn="l">
              <a:lnSpc>
                <a:spcPts val="3254"/>
              </a:lnSpc>
            </a:pPr>
            <a:endParaRPr lang="en-US" sz="2712">
              <a:solidFill>
                <a:srgbClr val="FFFFFF"/>
              </a:solidFill>
              <a:latin typeface="Monterchi Serif"/>
              <a:ea typeface="Monterchi Serif"/>
              <a:cs typeface="Monterchi Serif"/>
              <a:sym typeface="Monterchi Serif"/>
            </a:endParaRPr>
          </a:p>
          <a:p>
            <a:pPr marL="327262" lvl="1" indent="-163631" algn="l">
              <a:lnSpc>
                <a:spcPts val="3254"/>
              </a:lnSpc>
              <a:buFont typeface="Arial"/>
              <a:buChar char="•"/>
            </a:pPr>
            <a:r>
              <a:rPr lang="en-US" sz="2712" b="1">
                <a:solidFill>
                  <a:srgbClr val="FFFFFF"/>
                </a:solidFill>
                <a:latin typeface="Monterchi Serif Bold"/>
                <a:ea typeface="Monterchi Serif Bold"/>
                <a:cs typeface="Monterchi Serif Bold"/>
                <a:sym typeface="Monterchi Serif Bold"/>
              </a:rPr>
              <a:t>Sunshine Disparity:</a:t>
            </a:r>
          </a:p>
          <a:p>
            <a:pPr marL="327262" lvl="1" indent="-163631" algn="l">
              <a:lnSpc>
                <a:spcPts val="3254"/>
              </a:lnSpc>
            </a:pPr>
            <a:r>
              <a:rPr lang="en-US" sz="2712">
                <a:solidFill>
                  <a:srgbClr val="FFFFFF"/>
                </a:solidFill>
                <a:latin typeface="Monterchi Serif"/>
                <a:ea typeface="Monterchi Serif"/>
                <a:cs typeface="Monterchi Serif"/>
                <a:sym typeface="Monterchi Serif"/>
              </a:rPr>
              <a:t>Uneven distribution of sunshine hours impacts solar energy planning and availability</a:t>
            </a:r>
          </a:p>
          <a:p>
            <a:pPr marL="327262" lvl="1" indent="-163631" algn="l">
              <a:lnSpc>
                <a:spcPts val="3254"/>
              </a:lnSpc>
            </a:pPr>
            <a:endParaRPr lang="en-US" sz="2712">
              <a:solidFill>
                <a:srgbClr val="FFFFFF"/>
              </a:solidFill>
              <a:latin typeface="Monterchi Serif"/>
              <a:ea typeface="Monterchi Serif"/>
              <a:cs typeface="Monterchi Serif"/>
              <a:sym typeface="Monterchi Serif"/>
            </a:endParaRPr>
          </a:p>
          <a:p>
            <a:pPr marL="327262" lvl="1" indent="-163631" algn="l">
              <a:lnSpc>
                <a:spcPts val="3254"/>
              </a:lnSpc>
              <a:buFont typeface="Arial"/>
              <a:buChar char="•"/>
            </a:pPr>
            <a:r>
              <a:rPr lang="en-US" sz="2712" b="1">
                <a:solidFill>
                  <a:srgbClr val="FFFFFF"/>
                </a:solidFill>
                <a:latin typeface="Monterchi Serif Bold"/>
                <a:ea typeface="Monterchi Serif Bold"/>
                <a:cs typeface="Monterchi Serif Bold"/>
                <a:sym typeface="Monterchi Serif Bold"/>
              </a:rPr>
              <a:t>Latitude–Climate Mismatch:</a:t>
            </a:r>
          </a:p>
          <a:p>
            <a:pPr marL="327262" lvl="1" indent="-163631" algn="l">
              <a:lnSpc>
                <a:spcPts val="3254"/>
              </a:lnSpc>
            </a:pPr>
            <a:r>
              <a:rPr lang="en-US" sz="2712">
                <a:solidFill>
                  <a:srgbClr val="FFFFFF"/>
                </a:solidFill>
                <a:latin typeface="Monterchi Serif"/>
                <a:ea typeface="Monterchi Serif"/>
                <a:cs typeface="Monterchi Serif"/>
                <a:sym typeface="Monterchi Serif"/>
              </a:rPr>
              <a:t>Cities at similar latitudes show vastly different climates due to local geography and urbanization</a:t>
            </a:r>
          </a:p>
          <a:p>
            <a:pPr marL="327262" lvl="1" indent="-163631" algn="l">
              <a:lnSpc>
                <a:spcPts val="3254"/>
              </a:lnSpc>
            </a:pPr>
            <a:endParaRPr lang="en-US" sz="2712">
              <a:solidFill>
                <a:srgbClr val="FFFFFF"/>
              </a:solidFill>
              <a:latin typeface="Monterchi Serif"/>
              <a:ea typeface="Monterchi Serif"/>
              <a:cs typeface="Monterchi Serif"/>
              <a:sym typeface="Monterchi Serif"/>
            </a:endParaRPr>
          </a:p>
          <a:p>
            <a:pPr marL="327262" lvl="1" indent="-163631" algn="l">
              <a:lnSpc>
                <a:spcPts val="3254"/>
              </a:lnSpc>
              <a:buFont typeface="Arial"/>
              <a:buChar char="•"/>
            </a:pPr>
            <a:r>
              <a:rPr lang="en-US" sz="2712" b="1">
                <a:solidFill>
                  <a:srgbClr val="FFFFFF"/>
                </a:solidFill>
                <a:latin typeface="Monterchi Serif Bold"/>
                <a:ea typeface="Monterchi Serif Bold"/>
                <a:cs typeface="Monterchi Serif Bold"/>
                <a:sym typeface="Monterchi Serif Bold"/>
              </a:rPr>
              <a:t>Seasonal Extremes:</a:t>
            </a:r>
          </a:p>
          <a:p>
            <a:pPr marL="327262" lvl="1" indent="-163631" algn="l">
              <a:lnSpc>
                <a:spcPts val="3254"/>
              </a:lnSpc>
            </a:pPr>
            <a:r>
              <a:rPr lang="en-US" sz="2712">
                <a:solidFill>
                  <a:srgbClr val="FFFFFF"/>
                </a:solidFill>
                <a:latin typeface="Monterchi Serif"/>
                <a:ea typeface="Monterchi Serif"/>
                <a:cs typeface="Monterchi Serif"/>
                <a:sym typeface="Monterchi Serif"/>
              </a:rPr>
              <a:t>Opposite seasonal patterns across hemispheres affect energy demand and agriculture</a:t>
            </a:r>
          </a:p>
        </p:txBody>
      </p:sp>
      <p:sp>
        <p:nvSpPr>
          <p:cNvPr id="4" name="TextBox 4"/>
          <p:cNvSpPr txBox="1"/>
          <p:nvPr/>
        </p:nvSpPr>
        <p:spPr>
          <a:xfrm>
            <a:off x="1143000" y="361937"/>
            <a:ext cx="9601200" cy="1097646"/>
          </a:xfrm>
          <a:prstGeom prst="rect">
            <a:avLst/>
          </a:prstGeom>
        </p:spPr>
        <p:txBody>
          <a:bodyPr lIns="0" tIns="0" rIns="0" bIns="0" rtlCol="0" anchor="t">
            <a:spAutoFit/>
          </a:bodyPr>
          <a:lstStyle/>
          <a:p>
            <a:pPr algn="l">
              <a:lnSpc>
                <a:spcPts val="8230"/>
              </a:lnSpc>
            </a:pPr>
            <a:r>
              <a:rPr lang="en-US" sz="5878" b="1">
                <a:solidFill>
                  <a:srgbClr val="FFFFFF"/>
                </a:solidFill>
                <a:latin typeface="Canva Sans Bold"/>
                <a:ea typeface="Canva Sans Bold"/>
                <a:cs typeface="Canva Sans Bold"/>
                <a:sym typeface="Canva Sans Bold"/>
              </a:rPr>
              <a:t>Key Problems Identified</a:t>
            </a:r>
          </a:p>
        </p:txBody>
      </p:sp>
      <p:pic>
        <p:nvPicPr>
          <p:cNvPr id="5" name="Recording (12)">
            <a:hlinkClick r:id="" action="ppaction://media"/>
            <a:extLst>
              <a:ext uri="{FF2B5EF4-FFF2-40B4-BE49-F238E27FC236}">
                <a16:creationId xmlns:a16="http://schemas.microsoft.com/office/drawing/2014/main" id="{A1F3D563-1FEA-2F87-30AA-0DE78D15C07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638837" y="4899025"/>
            <a:ext cx="487363" cy="487363"/>
          </a:xfrm>
          <a:prstGeom prst="rect">
            <a:avLst/>
          </a:prstGeom>
        </p:spPr>
      </p:pic>
    </p:spTree>
  </p:cSld>
  <p:clrMapOvr>
    <a:masterClrMapping/>
  </p:clrMapOvr>
  <p:transition advTm="3547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8452" b="-68452"/>
            </a:stretch>
          </a:blipFill>
        </p:spPr>
      </p:sp>
      <p:sp>
        <p:nvSpPr>
          <p:cNvPr id="3" name="TextBox 3"/>
          <p:cNvSpPr txBox="1"/>
          <p:nvPr/>
        </p:nvSpPr>
        <p:spPr>
          <a:xfrm>
            <a:off x="801613" y="-19050"/>
            <a:ext cx="14819387" cy="1323653"/>
          </a:xfrm>
          <a:prstGeom prst="rect">
            <a:avLst/>
          </a:prstGeom>
        </p:spPr>
        <p:txBody>
          <a:bodyPr lIns="0" tIns="0" rIns="0" bIns="0" rtlCol="0" anchor="t">
            <a:spAutoFit/>
          </a:bodyPr>
          <a:lstStyle/>
          <a:p>
            <a:pPr algn="l">
              <a:lnSpc>
                <a:spcPts val="9600"/>
              </a:lnSpc>
            </a:pPr>
            <a:r>
              <a:rPr lang="en-US" sz="6600" b="1">
                <a:solidFill>
                  <a:srgbClr val="FFFFFF"/>
                </a:solidFill>
                <a:latin typeface="Canva Sans Bold"/>
                <a:ea typeface="Canva Sans Bold"/>
                <a:cs typeface="Canva Sans Bold"/>
                <a:sym typeface="Canva Sans Bold"/>
              </a:rPr>
              <a:t>Impacts of Climate Trends</a:t>
            </a:r>
          </a:p>
        </p:txBody>
      </p:sp>
      <p:sp>
        <p:nvSpPr>
          <p:cNvPr id="4" name="TextBox 4"/>
          <p:cNvSpPr txBox="1"/>
          <p:nvPr/>
        </p:nvSpPr>
        <p:spPr>
          <a:xfrm>
            <a:off x="746760" y="1480185"/>
            <a:ext cx="4082968" cy="2283559"/>
          </a:xfrm>
          <a:prstGeom prst="rect">
            <a:avLst/>
          </a:prstGeom>
        </p:spPr>
        <p:txBody>
          <a:bodyPr lIns="0" tIns="0" rIns="0" bIns="0" rtlCol="0" anchor="t">
            <a:spAutoFit/>
          </a:bodyPr>
          <a:lstStyle/>
          <a:p>
            <a:pPr algn="l">
              <a:lnSpc>
                <a:spcPts val="4320"/>
              </a:lnSpc>
            </a:pPr>
            <a:r>
              <a:rPr lang="en-US" sz="3600" b="1">
                <a:solidFill>
                  <a:srgbClr val="FFFFFF"/>
                </a:solidFill>
                <a:latin typeface="Calibri (MS) Bold"/>
                <a:ea typeface="Calibri (MS) Bold"/>
                <a:cs typeface="Calibri (MS) Bold"/>
                <a:sym typeface="Calibri (MS) Bold"/>
              </a:rPr>
              <a:t>• Global Warming</a:t>
            </a:r>
          </a:p>
          <a:p>
            <a:pPr algn="l">
              <a:lnSpc>
                <a:spcPts val="4320"/>
              </a:lnSpc>
            </a:pPr>
            <a:r>
              <a:rPr lang="en-US" sz="3600">
                <a:solidFill>
                  <a:srgbClr val="FFFFFF"/>
                </a:solidFill>
                <a:latin typeface="Calibri (MS)"/>
                <a:ea typeface="Calibri (MS)"/>
                <a:cs typeface="Calibri (MS)"/>
                <a:sym typeface="Calibri (MS)"/>
              </a:rPr>
              <a:t>– More heatwaves</a:t>
            </a:r>
          </a:p>
          <a:p>
            <a:pPr algn="l">
              <a:lnSpc>
                <a:spcPts val="4320"/>
              </a:lnSpc>
            </a:pPr>
            <a:r>
              <a:rPr lang="en-US" sz="3600">
                <a:solidFill>
                  <a:srgbClr val="FFFFFF"/>
                </a:solidFill>
                <a:latin typeface="Calibri (MS)"/>
                <a:ea typeface="Calibri (MS)"/>
                <a:cs typeface="Calibri (MS)"/>
                <a:sym typeface="Calibri (MS)"/>
              </a:rPr>
              <a:t>– Higher cooling costs</a:t>
            </a:r>
          </a:p>
          <a:p>
            <a:pPr algn="l">
              <a:lnSpc>
                <a:spcPts val="4320"/>
              </a:lnSpc>
            </a:pPr>
            <a:r>
              <a:rPr lang="en-US" sz="3600">
                <a:solidFill>
                  <a:srgbClr val="FFFFFF"/>
                </a:solidFill>
                <a:latin typeface="Calibri (MS)"/>
                <a:ea typeface="Calibri (MS)"/>
                <a:cs typeface="Calibri (MS)"/>
                <a:sym typeface="Calibri (MS)"/>
              </a:rPr>
              <a:t>– Ecosystem stress</a:t>
            </a:r>
          </a:p>
        </p:txBody>
      </p:sp>
      <p:sp>
        <p:nvSpPr>
          <p:cNvPr id="5" name="TextBox 5"/>
          <p:cNvSpPr txBox="1"/>
          <p:nvPr/>
        </p:nvSpPr>
        <p:spPr>
          <a:xfrm>
            <a:off x="11994395" y="1480185"/>
            <a:ext cx="4065719" cy="2283559"/>
          </a:xfrm>
          <a:prstGeom prst="rect">
            <a:avLst/>
          </a:prstGeom>
        </p:spPr>
        <p:txBody>
          <a:bodyPr lIns="0" tIns="0" rIns="0" bIns="0" rtlCol="0" anchor="t">
            <a:spAutoFit/>
          </a:bodyPr>
          <a:lstStyle/>
          <a:p>
            <a:pPr algn="l">
              <a:lnSpc>
                <a:spcPts val="4320"/>
              </a:lnSpc>
            </a:pPr>
            <a:r>
              <a:rPr lang="en-US" sz="3600" b="1">
                <a:solidFill>
                  <a:srgbClr val="FFFFFF"/>
                </a:solidFill>
                <a:latin typeface="Calibri (MS) Bold"/>
                <a:ea typeface="Calibri (MS) Bold"/>
                <a:cs typeface="Calibri (MS) Bold"/>
                <a:sym typeface="Calibri (MS) Bold"/>
              </a:rPr>
              <a:t>• Increased Rainfall</a:t>
            </a:r>
          </a:p>
          <a:p>
            <a:pPr algn="l">
              <a:lnSpc>
                <a:spcPts val="4320"/>
              </a:lnSpc>
            </a:pPr>
            <a:r>
              <a:rPr lang="en-US" sz="3600">
                <a:solidFill>
                  <a:srgbClr val="FFFFFF"/>
                </a:solidFill>
                <a:latin typeface="Calibri (MS)"/>
                <a:ea typeface="Calibri (MS)"/>
                <a:cs typeface="Calibri (MS)"/>
                <a:sym typeface="Calibri (MS)"/>
              </a:rPr>
              <a:t>– Flood risk</a:t>
            </a:r>
          </a:p>
          <a:p>
            <a:pPr algn="l">
              <a:lnSpc>
                <a:spcPts val="4320"/>
              </a:lnSpc>
            </a:pPr>
            <a:r>
              <a:rPr lang="en-US" sz="3600">
                <a:solidFill>
                  <a:srgbClr val="FFFFFF"/>
                </a:solidFill>
                <a:latin typeface="Calibri (MS)"/>
                <a:ea typeface="Calibri (MS)"/>
                <a:cs typeface="Calibri (MS)"/>
                <a:sym typeface="Calibri (MS)"/>
              </a:rPr>
              <a:t>– Crop loss</a:t>
            </a:r>
          </a:p>
          <a:p>
            <a:pPr algn="l">
              <a:lnSpc>
                <a:spcPts val="4320"/>
              </a:lnSpc>
            </a:pPr>
            <a:r>
              <a:rPr lang="en-US" sz="3600">
                <a:solidFill>
                  <a:srgbClr val="FFFFFF"/>
                </a:solidFill>
                <a:latin typeface="Calibri (MS)"/>
                <a:ea typeface="Calibri (MS)"/>
                <a:cs typeface="Calibri (MS)"/>
                <a:sym typeface="Calibri (MS)"/>
              </a:rPr>
              <a:t>– Infrastructure strain</a:t>
            </a:r>
          </a:p>
        </p:txBody>
      </p:sp>
      <p:sp>
        <p:nvSpPr>
          <p:cNvPr id="6" name="TextBox 6"/>
          <p:cNvSpPr txBox="1"/>
          <p:nvPr/>
        </p:nvSpPr>
        <p:spPr>
          <a:xfrm>
            <a:off x="858394" y="4217884"/>
            <a:ext cx="3971334" cy="2283559"/>
          </a:xfrm>
          <a:prstGeom prst="rect">
            <a:avLst/>
          </a:prstGeom>
        </p:spPr>
        <p:txBody>
          <a:bodyPr lIns="0" tIns="0" rIns="0" bIns="0" rtlCol="0" anchor="t">
            <a:spAutoFit/>
          </a:bodyPr>
          <a:lstStyle/>
          <a:p>
            <a:pPr algn="l">
              <a:lnSpc>
                <a:spcPts val="4320"/>
              </a:lnSpc>
            </a:pPr>
            <a:r>
              <a:rPr lang="en-US" sz="3600" b="1">
                <a:solidFill>
                  <a:srgbClr val="FFFFFF"/>
                </a:solidFill>
                <a:latin typeface="Calibri (MS) Bold"/>
                <a:ea typeface="Calibri (MS) Bold"/>
                <a:cs typeface="Calibri (MS) Bold"/>
                <a:sym typeface="Calibri (MS) Bold"/>
              </a:rPr>
              <a:t>• Urban Heat Islands</a:t>
            </a:r>
          </a:p>
          <a:p>
            <a:pPr algn="l">
              <a:lnSpc>
                <a:spcPts val="4320"/>
              </a:lnSpc>
            </a:pPr>
            <a:r>
              <a:rPr lang="en-US" sz="3600">
                <a:solidFill>
                  <a:srgbClr val="FFFFFF"/>
                </a:solidFill>
                <a:latin typeface="Calibri (MS)"/>
                <a:ea typeface="Calibri (MS)"/>
                <a:cs typeface="Calibri (MS)"/>
                <a:sym typeface="Calibri (MS)"/>
              </a:rPr>
              <a:t>– Hotter cities</a:t>
            </a:r>
          </a:p>
          <a:p>
            <a:pPr algn="l">
              <a:lnSpc>
                <a:spcPts val="4320"/>
              </a:lnSpc>
            </a:pPr>
            <a:r>
              <a:rPr lang="en-US" sz="3600">
                <a:solidFill>
                  <a:srgbClr val="FFFFFF"/>
                </a:solidFill>
                <a:latin typeface="Calibri (MS)"/>
                <a:ea typeface="Calibri (MS)"/>
                <a:cs typeface="Calibri (MS)"/>
                <a:sym typeface="Calibri (MS)"/>
              </a:rPr>
              <a:t>– Poor air quality</a:t>
            </a:r>
          </a:p>
          <a:p>
            <a:pPr algn="l">
              <a:lnSpc>
                <a:spcPts val="4320"/>
              </a:lnSpc>
            </a:pPr>
            <a:r>
              <a:rPr lang="en-US" sz="3600">
                <a:solidFill>
                  <a:srgbClr val="FFFFFF"/>
                </a:solidFill>
                <a:latin typeface="Calibri (MS)"/>
                <a:ea typeface="Calibri (MS)"/>
                <a:cs typeface="Calibri (MS)"/>
                <a:sym typeface="Calibri (MS)"/>
              </a:rPr>
              <a:t>– Energy overload</a:t>
            </a:r>
          </a:p>
        </p:txBody>
      </p:sp>
      <p:sp>
        <p:nvSpPr>
          <p:cNvPr id="7" name="TextBox 7"/>
          <p:cNvSpPr txBox="1"/>
          <p:nvPr/>
        </p:nvSpPr>
        <p:spPr>
          <a:xfrm>
            <a:off x="777240" y="7081421"/>
            <a:ext cx="3883169" cy="2283559"/>
          </a:xfrm>
          <a:prstGeom prst="rect">
            <a:avLst/>
          </a:prstGeom>
        </p:spPr>
        <p:txBody>
          <a:bodyPr lIns="0" tIns="0" rIns="0" bIns="0" rtlCol="0" anchor="t">
            <a:spAutoFit/>
          </a:bodyPr>
          <a:lstStyle/>
          <a:p>
            <a:pPr algn="l">
              <a:lnSpc>
                <a:spcPts val="4320"/>
              </a:lnSpc>
            </a:pPr>
            <a:r>
              <a:rPr lang="en-US" sz="3600" b="1">
                <a:solidFill>
                  <a:srgbClr val="FFFFFF"/>
                </a:solidFill>
                <a:latin typeface="Calibri (MS) Bold"/>
                <a:ea typeface="Calibri (MS) Bold"/>
                <a:cs typeface="Calibri (MS) Bold"/>
                <a:sym typeface="Calibri (MS) Bold"/>
              </a:rPr>
              <a:t>• Uneven Sunshine</a:t>
            </a:r>
          </a:p>
          <a:p>
            <a:pPr algn="l">
              <a:lnSpc>
                <a:spcPts val="4320"/>
              </a:lnSpc>
            </a:pPr>
            <a:r>
              <a:rPr lang="en-US" sz="3600">
                <a:solidFill>
                  <a:srgbClr val="FFFFFF"/>
                </a:solidFill>
                <a:latin typeface="Calibri (MS)"/>
                <a:ea typeface="Calibri (MS)"/>
                <a:cs typeface="Calibri (MS)"/>
                <a:sym typeface="Calibri (MS)"/>
              </a:rPr>
              <a:t>– Solar power issues</a:t>
            </a:r>
          </a:p>
          <a:p>
            <a:pPr algn="l">
              <a:lnSpc>
                <a:spcPts val="4320"/>
              </a:lnSpc>
            </a:pPr>
            <a:r>
              <a:rPr lang="en-US" sz="3600">
                <a:solidFill>
                  <a:srgbClr val="FFFFFF"/>
                </a:solidFill>
                <a:latin typeface="Calibri (MS)"/>
                <a:ea typeface="Calibri (MS)"/>
                <a:cs typeface="Calibri (MS)"/>
                <a:sym typeface="Calibri (MS)"/>
              </a:rPr>
              <a:t>– Grid instability</a:t>
            </a:r>
          </a:p>
          <a:p>
            <a:pPr algn="l">
              <a:lnSpc>
                <a:spcPts val="4320"/>
              </a:lnSpc>
            </a:pPr>
            <a:r>
              <a:rPr lang="en-US" sz="3600">
                <a:solidFill>
                  <a:srgbClr val="FFFFFF"/>
                </a:solidFill>
                <a:latin typeface="Calibri (MS)"/>
                <a:ea typeface="Calibri (MS)"/>
                <a:cs typeface="Calibri (MS)"/>
                <a:sym typeface="Calibri (MS)"/>
              </a:rPr>
              <a:t>– Crop cycle changes</a:t>
            </a:r>
          </a:p>
        </p:txBody>
      </p:sp>
      <p:sp>
        <p:nvSpPr>
          <p:cNvPr id="8" name="TextBox 8"/>
          <p:cNvSpPr txBox="1"/>
          <p:nvPr/>
        </p:nvSpPr>
        <p:spPr>
          <a:xfrm>
            <a:off x="5953953" y="1480185"/>
            <a:ext cx="4378753" cy="2283559"/>
          </a:xfrm>
          <a:prstGeom prst="rect">
            <a:avLst/>
          </a:prstGeom>
        </p:spPr>
        <p:txBody>
          <a:bodyPr lIns="0" tIns="0" rIns="0" bIns="0" rtlCol="0" anchor="t">
            <a:spAutoFit/>
          </a:bodyPr>
          <a:lstStyle/>
          <a:p>
            <a:pPr algn="l">
              <a:lnSpc>
                <a:spcPts val="4320"/>
              </a:lnSpc>
            </a:pPr>
            <a:r>
              <a:rPr lang="en-US" sz="3600" b="1">
                <a:solidFill>
                  <a:srgbClr val="FFFFFF"/>
                </a:solidFill>
                <a:latin typeface="Calibri (MS) Bold"/>
                <a:ea typeface="Calibri (MS) Bold"/>
                <a:cs typeface="Calibri (MS) Bold"/>
                <a:sym typeface="Calibri (MS) Bold"/>
              </a:rPr>
              <a:t>• Extreme Weather</a:t>
            </a:r>
          </a:p>
          <a:p>
            <a:pPr algn="l">
              <a:lnSpc>
                <a:spcPts val="4320"/>
              </a:lnSpc>
            </a:pPr>
            <a:r>
              <a:rPr lang="en-US" sz="3600">
                <a:solidFill>
                  <a:srgbClr val="FFFFFF"/>
                </a:solidFill>
                <a:latin typeface="Calibri (MS)"/>
                <a:ea typeface="Calibri (MS)"/>
                <a:cs typeface="Calibri (MS)"/>
                <a:sym typeface="Calibri (MS)"/>
              </a:rPr>
              <a:t>– Floods, snow damage</a:t>
            </a:r>
          </a:p>
          <a:p>
            <a:pPr algn="l">
              <a:lnSpc>
                <a:spcPts val="4320"/>
              </a:lnSpc>
            </a:pPr>
            <a:r>
              <a:rPr lang="en-US" sz="3600">
                <a:solidFill>
                  <a:srgbClr val="FFFFFF"/>
                </a:solidFill>
                <a:latin typeface="Calibri (MS)"/>
                <a:ea typeface="Calibri (MS)"/>
                <a:cs typeface="Calibri (MS)"/>
                <a:sym typeface="Calibri (MS)"/>
              </a:rPr>
              <a:t>– Emergency costs</a:t>
            </a:r>
          </a:p>
          <a:p>
            <a:pPr algn="l">
              <a:lnSpc>
                <a:spcPts val="4320"/>
              </a:lnSpc>
            </a:pPr>
            <a:r>
              <a:rPr lang="en-US" sz="3600">
                <a:solidFill>
                  <a:srgbClr val="FFFFFF"/>
                </a:solidFill>
                <a:latin typeface="Calibri (MS)"/>
                <a:ea typeface="Calibri (MS)"/>
                <a:cs typeface="Calibri (MS)"/>
                <a:sym typeface="Calibri (MS)"/>
              </a:rPr>
              <a:t>– Displacement risks</a:t>
            </a:r>
          </a:p>
        </p:txBody>
      </p:sp>
      <p:sp>
        <p:nvSpPr>
          <p:cNvPr id="9" name="TextBox 9"/>
          <p:cNvSpPr txBox="1"/>
          <p:nvPr/>
        </p:nvSpPr>
        <p:spPr>
          <a:xfrm>
            <a:off x="5953953" y="7081421"/>
            <a:ext cx="5605308" cy="2283559"/>
          </a:xfrm>
          <a:prstGeom prst="rect">
            <a:avLst/>
          </a:prstGeom>
        </p:spPr>
        <p:txBody>
          <a:bodyPr lIns="0" tIns="0" rIns="0" bIns="0" rtlCol="0" anchor="t">
            <a:spAutoFit/>
          </a:bodyPr>
          <a:lstStyle/>
          <a:p>
            <a:pPr algn="l">
              <a:lnSpc>
                <a:spcPts val="4320"/>
              </a:lnSpc>
            </a:pPr>
            <a:r>
              <a:rPr lang="en-US" sz="3600" b="1">
                <a:solidFill>
                  <a:srgbClr val="FFFFFF"/>
                </a:solidFill>
                <a:latin typeface="Calibri (MS) Bold"/>
                <a:ea typeface="Calibri (MS) Bold"/>
                <a:cs typeface="Calibri (MS) Bold"/>
                <a:sym typeface="Calibri (MS) Bold"/>
              </a:rPr>
              <a:t>• Latitude–Climate Mismatch</a:t>
            </a:r>
          </a:p>
          <a:p>
            <a:pPr algn="l">
              <a:lnSpc>
                <a:spcPts val="4320"/>
              </a:lnSpc>
            </a:pPr>
            <a:r>
              <a:rPr lang="en-US" sz="3600">
                <a:solidFill>
                  <a:srgbClr val="FFFFFF"/>
                </a:solidFill>
                <a:latin typeface="Calibri (MS)"/>
                <a:ea typeface="Calibri (MS)"/>
                <a:cs typeface="Calibri (MS)"/>
                <a:sym typeface="Calibri (MS)"/>
              </a:rPr>
              <a:t>– Poor climate planning</a:t>
            </a:r>
          </a:p>
          <a:p>
            <a:pPr algn="l">
              <a:lnSpc>
                <a:spcPts val="4320"/>
              </a:lnSpc>
            </a:pPr>
            <a:r>
              <a:rPr lang="en-US" sz="3600">
                <a:solidFill>
                  <a:srgbClr val="FFFFFF"/>
                </a:solidFill>
                <a:latin typeface="Calibri (MS)"/>
                <a:ea typeface="Calibri (MS)"/>
                <a:cs typeface="Calibri (MS)"/>
                <a:sym typeface="Calibri (MS)"/>
              </a:rPr>
              <a:t>– Misallocated resources</a:t>
            </a:r>
          </a:p>
          <a:p>
            <a:pPr algn="l">
              <a:lnSpc>
                <a:spcPts val="4320"/>
              </a:lnSpc>
            </a:pPr>
            <a:r>
              <a:rPr lang="en-US" sz="3600">
                <a:solidFill>
                  <a:srgbClr val="FFFFFF"/>
                </a:solidFill>
                <a:latin typeface="Calibri (MS)"/>
                <a:ea typeface="Calibri (MS)"/>
                <a:cs typeface="Calibri (MS)"/>
                <a:sym typeface="Calibri (MS)"/>
              </a:rPr>
              <a:t>– Policy inaccuracy</a:t>
            </a:r>
          </a:p>
        </p:txBody>
      </p:sp>
      <p:sp>
        <p:nvSpPr>
          <p:cNvPr id="10" name="TextBox 10"/>
          <p:cNvSpPr txBox="1"/>
          <p:nvPr/>
        </p:nvSpPr>
        <p:spPr>
          <a:xfrm>
            <a:off x="6068408" y="4217884"/>
            <a:ext cx="5376399" cy="2283559"/>
          </a:xfrm>
          <a:prstGeom prst="rect">
            <a:avLst/>
          </a:prstGeom>
        </p:spPr>
        <p:txBody>
          <a:bodyPr lIns="0" tIns="0" rIns="0" bIns="0" rtlCol="0" anchor="t">
            <a:spAutoFit/>
          </a:bodyPr>
          <a:lstStyle/>
          <a:p>
            <a:pPr algn="l">
              <a:lnSpc>
                <a:spcPts val="4320"/>
              </a:lnSpc>
            </a:pPr>
            <a:r>
              <a:rPr lang="en-US" sz="3600" b="1">
                <a:solidFill>
                  <a:srgbClr val="FFFFFF"/>
                </a:solidFill>
                <a:latin typeface="Calibri (MS) Bold"/>
                <a:ea typeface="Calibri (MS) Bold"/>
                <a:cs typeface="Calibri (MS) Bold"/>
                <a:sym typeface="Calibri (MS) Bold"/>
              </a:rPr>
              <a:t>• Seasonal Variability</a:t>
            </a:r>
          </a:p>
          <a:p>
            <a:pPr algn="l">
              <a:lnSpc>
                <a:spcPts val="4320"/>
              </a:lnSpc>
            </a:pPr>
            <a:r>
              <a:rPr lang="en-US" sz="3600">
                <a:solidFill>
                  <a:srgbClr val="FFFFFF"/>
                </a:solidFill>
                <a:latin typeface="Calibri (MS)"/>
                <a:ea typeface="Calibri (MS)"/>
                <a:cs typeface="Calibri (MS)"/>
                <a:sym typeface="Calibri (MS)"/>
              </a:rPr>
              <a:t>– Opposite hemispheres</a:t>
            </a:r>
          </a:p>
          <a:p>
            <a:pPr algn="l">
              <a:lnSpc>
                <a:spcPts val="4320"/>
              </a:lnSpc>
            </a:pPr>
            <a:r>
              <a:rPr lang="en-US" sz="3600">
                <a:solidFill>
                  <a:srgbClr val="FFFFFF"/>
                </a:solidFill>
                <a:latin typeface="Calibri (MS)"/>
                <a:ea typeface="Calibri (MS)"/>
                <a:cs typeface="Calibri (MS)"/>
                <a:sym typeface="Calibri (MS)"/>
              </a:rPr>
              <a:t>– Energy demand shifts</a:t>
            </a:r>
          </a:p>
          <a:p>
            <a:pPr algn="l">
              <a:lnSpc>
                <a:spcPts val="4320"/>
              </a:lnSpc>
            </a:pPr>
            <a:r>
              <a:rPr lang="en-US" sz="3600">
                <a:solidFill>
                  <a:srgbClr val="FFFFFF"/>
                </a:solidFill>
                <a:latin typeface="Calibri (MS)"/>
                <a:ea typeface="Calibri (MS)"/>
                <a:cs typeface="Calibri (MS)"/>
                <a:sym typeface="Calibri (MS)"/>
              </a:rPr>
              <a:t>– Travel &amp; agriculture impact</a:t>
            </a:r>
          </a:p>
        </p:txBody>
      </p:sp>
      <p:pic>
        <p:nvPicPr>
          <p:cNvPr id="11" name="Recording (13)">
            <a:hlinkClick r:id="" action="ppaction://media"/>
            <a:extLst>
              <a:ext uri="{FF2B5EF4-FFF2-40B4-BE49-F238E27FC236}">
                <a16:creationId xmlns:a16="http://schemas.microsoft.com/office/drawing/2014/main" id="{FA04BFA5-3F1F-333B-1AF3-40F8BD25A7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663658" y="4214197"/>
            <a:ext cx="487363" cy="487363"/>
          </a:xfrm>
          <a:prstGeom prst="rect">
            <a:avLst/>
          </a:prstGeom>
        </p:spPr>
      </p:pic>
    </p:spTree>
  </p:cSld>
  <p:clrMapOvr>
    <a:masterClrMapping/>
  </p:clrMapOvr>
  <p:transition advTm="2980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0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8452" b="-68452"/>
            </a:stretch>
          </a:blipFill>
        </p:spPr>
      </p:sp>
      <p:grpSp>
        <p:nvGrpSpPr>
          <p:cNvPr id="3" name="Group 3"/>
          <p:cNvGrpSpPr/>
          <p:nvPr/>
        </p:nvGrpSpPr>
        <p:grpSpPr>
          <a:xfrm>
            <a:off x="271999" y="271999"/>
            <a:ext cx="7908899" cy="9743002"/>
            <a:chOff x="0" y="0"/>
            <a:chExt cx="812800" cy="1001291"/>
          </a:xfrm>
        </p:grpSpPr>
        <p:sp>
          <p:nvSpPr>
            <p:cNvPr id="4" name="Freeform 4"/>
            <p:cNvSpPr/>
            <p:nvPr/>
          </p:nvSpPr>
          <p:spPr>
            <a:xfrm>
              <a:off x="0" y="0"/>
              <a:ext cx="812800" cy="1001291"/>
            </a:xfrm>
            <a:custGeom>
              <a:avLst/>
              <a:gdLst/>
              <a:ahLst/>
              <a:cxnLst/>
              <a:rect l="l" t="t" r="r" b="b"/>
              <a:pathLst>
                <a:path w="812800" h="1001291">
                  <a:moveTo>
                    <a:pt x="0" y="0"/>
                  </a:moveTo>
                  <a:lnTo>
                    <a:pt x="812800" y="0"/>
                  </a:lnTo>
                  <a:lnTo>
                    <a:pt x="812800" y="1001291"/>
                  </a:lnTo>
                  <a:lnTo>
                    <a:pt x="0" y="1001291"/>
                  </a:lnTo>
                  <a:close/>
                </a:path>
              </a:pathLst>
            </a:custGeom>
            <a:blipFill>
              <a:blip r:embed="rId5"/>
              <a:stretch>
                <a:fillRect l="-22434" r="-756"/>
              </a:stretch>
            </a:blipFill>
          </p:spPr>
        </p:sp>
      </p:grpSp>
      <p:grpSp>
        <p:nvGrpSpPr>
          <p:cNvPr id="5" name="Group 5"/>
          <p:cNvGrpSpPr/>
          <p:nvPr/>
        </p:nvGrpSpPr>
        <p:grpSpPr>
          <a:xfrm>
            <a:off x="8985137" y="1530393"/>
            <a:ext cx="9302863" cy="7727906"/>
            <a:chOff x="0" y="0"/>
            <a:chExt cx="12403817" cy="10303875"/>
          </a:xfrm>
        </p:grpSpPr>
        <p:sp>
          <p:nvSpPr>
            <p:cNvPr id="6" name="TextBox 6"/>
            <p:cNvSpPr txBox="1"/>
            <p:nvPr/>
          </p:nvSpPr>
          <p:spPr>
            <a:xfrm>
              <a:off x="179377" y="0"/>
              <a:ext cx="11491337" cy="2029129"/>
            </a:xfrm>
            <a:prstGeom prst="rect">
              <a:avLst/>
            </a:prstGeom>
          </p:spPr>
          <p:txBody>
            <a:bodyPr wrap="square" lIns="0" tIns="0" rIns="0" bIns="0" rtlCol="0" anchor="t">
              <a:spAutoFit/>
            </a:bodyPr>
            <a:lstStyle/>
            <a:p>
              <a:pPr marL="0" lvl="0" indent="0" algn="l">
                <a:lnSpc>
                  <a:spcPts val="11983"/>
                </a:lnSpc>
              </a:pPr>
              <a:r>
                <a:rPr lang="en-US" sz="9985" b="1" dirty="0">
                  <a:solidFill>
                    <a:srgbClr val="FFFFFF"/>
                  </a:solidFill>
                  <a:latin typeface="Canva Sans Bold"/>
                  <a:ea typeface="Canva Sans Bold"/>
                  <a:cs typeface="Canva Sans Bold"/>
                  <a:sym typeface="Canva Sans Bold"/>
                </a:rPr>
                <a:t>Conclusion</a:t>
              </a:r>
            </a:p>
          </p:txBody>
        </p:sp>
        <p:sp>
          <p:nvSpPr>
            <p:cNvPr id="7" name="TextBox 7"/>
            <p:cNvSpPr txBox="1"/>
            <p:nvPr/>
          </p:nvSpPr>
          <p:spPr>
            <a:xfrm>
              <a:off x="179377" y="2974921"/>
              <a:ext cx="11491337" cy="7328954"/>
            </a:xfrm>
            <a:prstGeom prst="rect">
              <a:avLst/>
            </a:prstGeom>
          </p:spPr>
          <p:txBody>
            <a:bodyPr lIns="0" tIns="0" rIns="0" bIns="0" rtlCol="0" anchor="t">
              <a:spAutoFit/>
            </a:bodyPr>
            <a:lstStyle/>
            <a:p>
              <a:pPr marL="1311536" lvl="2" indent="-437179" algn="l">
                <a:lnSpc>
                  <a:spcPts val="3948"/>
                </a:lnSpc>
                <a:buFont typeface="Arial"/>
                <a:buChar char="⚬"/>
              </a:pPr>
              <a:r>
                <a:rPr lang="en-US" sz="3037" dirty="0">
                  <a:solidFill>
                    <a:srgbClr val="FFFFFF"/>
                  </a:solidFill>
                  <a:latin typeface="Calibri (MS)"/>
                  <a:ea typeface="Calibri (MS)"/>
                  <a:cs typeface="Calibri (MS)"/>
                  <a:sym typeface="Calibri (MS)"/>
                </a:rPr>
                <a:t>Climate change is clearly visible in capital cities across the globe, with some cities experiencing a temperature rise of more than 3.5°C over 75 years.</a:t>
              </a:r>
            </a:p>
            <a:p>
              <a:pPr marL="1311536" lvl="2" indent="-437179" algn="l">
                <a:lnSpc>
                  <a:spcPts val="3948"/>
                </a:lnSpc>
                <a:buFont typeface="Arial"/>
                <a:buChar char="⚬"/>
              </a:pPr>
              <a:r>
                <a:rPr lang="en-US" sz="3037" dirty="0">
                  <a:solidFill>
                    <a:srgbClr val="FFFFFF"/>
                  </a:solidFill>
                  <a:latin typeface="Calibri (MS)"/>
                  <a:ea typeface="Calibri (MS)"/>
                  <a:cs typeface="Calibri (MS)"/>
                  <a:sym typeface="Calibri (MS)"/>
                </a:rPr>
                <a:t>Precipitation trends show increased rainfall in tropical and subtropical regions.</a:t>
              </a:r>
            </a:p>
            <a:p>
              <a:pPr marL="1311536" lvl="2" indent="-437179" algn="l">
                <a:lnSpc>
                  <a:spcPts val="3948"/>
                </a:lnSpc>
                <a:buFont typeface="Arial"/>
                <a:buChar char="⚬"/>
              </a:pPr>
              <a:r>
                <a:rPr lang="en-US" sz="3037" dirty="0">
                  <a:solidFill>
                    <a:srgbClr val="FFFFFF"/>
                  </a:solidFill>
                  <a:latin typeface="Calibri (MS)"/>
                  <a:ea typeface="Calibri (MS)"/>
                  <a:cs typeface="Calibri (MS)"/>
                  <a:sym typeface="Calibri (MS)"/>
                </a:rPr>
                <a:t>Latitude alone does not define climate; local and urban factors play a major role.</a:t>
              </a:r>
            </a:p>
            <a:p>
              <a:pPr marL="1311536" lvl="2" indent="-437179" algn="l">
                <a:lnSpc>
                  <a:spcPts val="3948"/>
                </a:lnSpc>
                <a:buFont typeface="Arial"/>
                <a:buChar char="⚬"/>
              </a:pPr>
              <a:r>
                <a:rPr lang="en-US" sz="3037" dirty="0">
                  <a:solidFill>
                    <a:srgbClr val="FFFFFF"/>
                  </a:solidFill>
                  <a:latin typeface="Calibri (MS)"/>
                  <a:ea typeface="Calibri (MS)"/>
                  <a:cs typeface="Calibri (MS)"/>
                  <a:sym typeface="Calibri (MS)"/>
                </a:rPr>
                <a:t>SQL-based historical analysis has helped uncover meaningful insights, which can guide climate policy and planning.</a:t>
              </a:r>
            </a:p>
          </p:txBody>
        </p:sp>
        <p:sp>
          <p:nvSpPr>
            <p:cNvPr id="8" name="AutoShape 8"/>
            <p:cNvSpPr/>
            <p:nvPr/>
          </p:nvSpPr>
          <p:spPr>
            <a:xfrm>
              <a:off x="0" y="2496305"/>
              <a:ext cx="12403817" cy="0"/>
            </a:xfrm>
            <a:prstGeom prst="line">
              <a:avLst/>
            </a:prstGeom>
            <a:ln w="155003" cap="flat">
              <a:solidFill>
                <a:srgbClr val="0A0D0B"/>
              </a:solidFill>
              <a:prstDash val="solid"/>
              <a:headEnd type="none" w="sm" len="sm"/>
              <a:tailEnd type="none" w="sm" len="sm"/>
            </a:ln>
          </p:spPr>
        </p:sp>
      </p:grpSp>
      <p:pic>
        <p:nvPicPr>
          <p:cNvPr id="9" name="Recording (14)">
            <a:hlinkClick r:id="" action="ppaction://media"/>
            <a:extLst>
              <a:ext uri="{FF2B5EF4-FFF2-40B4-BE49-F238E27FC236}">
                <a16:creationId xmlns:a16="http://schemas.microsoft.com/office/drawing/2014/main" id="{57B6BAC9-CF9D-59C0-754F-CD0CE05803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983090" y="3274221"/>
            <a:ext cx="487363" cy="487363"/>
          </a:xfrm>
          <a:prstGeom prst="rect">
            <a:avLst/>
          </a:prstGeom>
        </p:spPr>
      </p:pic>
    </p:spTree>
  </p:cSld>
  <p:clrMapOvr>
    <a:masterClrMapping/>
  </p:clrMapOvr>
  <p:transition advTm="3576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6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58"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8452" b="-68452"/>
            </a:stretch>
          </a:blipFill>
        </p:spPr>
        <p:txBody>
          <a:bodyPr/>
          <a:lstStyle/>
          <a:p>
            <a:endParaRPr lang="en-IN" dirty="0"/>
          </a:p>
        </p:txBody>
      </p:sp>
      <p:grpSp>
        <p:nvGrpSpPr>
          <p:cNvPr id="3" name="Group 3"/>
          <p:cNvGrpSpPr/>
          <p:nvPr/>
        </p:nvGrpSpPr>
        <p:grpSpPr>
          <a:xfrm>
            <a:off x="11410378" y="0"/>
            <a:ext cx="6877622" cy="10287000"/>
            <a:chOff x="0" y="0"/>
            <a:chExt cx="812800" cy="1215722"/>
          </a:xfrm>
        </p:grpSpPr>
        <p:sp>
          <p:nvSpPr>
            <p:cNvPr id="4" name="Freeform 4"/>
            <p:cNvSpPr/>
            <p:nvPr/>
          </p:nvSpPr>
          <p:spPr>
            <a:xfrm>
              <a:off x="0" y="0"/>
              <a:ext cx="812800" cy="1215722"/>
            </a:xfrm>
            <a:custGeom>
              <a:avLst/>
              <a:gdLst/>
              <a:ahLst/>
              <a:cxnLst/>
              <a:rect l="l" t="t" r="r" b="b"/>
              <a:pathLst>
                <a:path w="812800" h="1215722">
                  <a:moveTo>
                    <a:pt x="0" y="0"/>
                  </a:moveTo>
                  <a:lnTo>
                    <a:pt x="812800" y="0"/>
                  </a:lnTo>
                  <a:lnTo>
                    <a:pt x="812800" y="1215722"/>
                  </a:lnTo>
                  <a:lnTo>
                    <a:pt x="0" y="1215722"/>
                  </a:lnTo>
                  <a:close/>
                </a:path>
              </a:pathLst>
            </a:custGeom>
            <a:blipFill>
              <a:blip r:embed="rId5"/>
              <a:stretch>
                <a:fillRect l="-19764" r="-19764"/>
              </a:stretch>
            </a:blipFill>
          </p:spPr>
        </p:sp>
      </p:grpSp>
      <p:sp>
        <p:nvSpPr>
          <p:cNvPr id="5" name="TextBox 5"/>
          <p:cNvSpPr txBox="1"/>
          <p:nvPr/>
        </p:nvSpPr>
        <p:spPr>
          <a:xfrm>
            <a:off x="1028700" y="1038225"/>
            <a:ext cx="9269393" cy="1190625"/>
          </a:xfrm>
          <a:prstGeom prst="rect">
            <a:avLst/>
          </a:prstGeom>
        </p:spPr>
        <p:txBody>
          <a:bodyPr lIns="0" tIns="0" rIns="0" bIns="0" rtlCol="0" anchor="t">
            <a:spAutoFit/>
          </a:bodyPr>
          <a:lstStyle/>
          <a:p>
            <a:pPr marL="0" lvl="0" indent="0" algn="l">
              <a:lnSpc>
                <a:spcPts val="9450"/>
              </a:lnSpc>
            </a:pPr>
            <a:r>
              <a:rPr lang="en-US" sz="7875" b="1">
                <a:solidFill>
                  <a:srgbClr val="FFFFFF"/>
                </a:solidFill>
                <a:latin typeface="Canva Sans Bold"/>
                <a:ea typeface="Canva Sans Bold"/>
                <a:cs typeface="Canva Sans Bold"/>
                <a:sym typeface="Canva Sans Bold"/>
              </a:rPr>
              <a:t>Recommendations</a:t>
            </a:r>
          </a:p>
        </p:txBody>
      </p:sp>
      <p:grpSp>
        <p:nvGrpSpPr>
          <p:cNvPr id="6" name="Group 6"/>
          <p:cNvGrpSpPr/>
          <p:nvPr/>
        </p:nvGrpSpPr>
        <p:grpSpPr>
          <a:xfrm>
            <a:off x="1028700" y="2228850"/>
            <a:ext cx="9899014" cy="7658674"/>
            <a:chOff x="0" y="0"/>
            <a:chExt cx="13198685" cy="10211565"/>
          </a:xfrm>
        </p:grpSpPr>
        <p:sp>
          <p:nvSpPr>
            <p:cNvPr id="7" name="TextBox 7"/>
            <p:cNvSpPr txBox="1"/>
            <p:nvPr/>
          </p:nvSpPr>
          <p:spPr>
            <a:xfrm>
              <a:off x="0" y="1943217"/>
              <a:ext cx="13198685" cy="632823"/>
            </a:xfrm>
            <a:prstGeom prst="rect">
              <a:avLst/>
            </a:prstGeom>
          </p:spPr>
          <p:txBody>
            <a:bodyPr lIns="0" tIns="0" rIns="0" bIns="0" rtlCol="0" anchor="t">
              <a:spAutoFit/>
            </a:bodyPr>
            <a:lstStyle/>
            <a:p>
              <a:pPr marL="573376" lvl="1" indent="-286688" algn="l">
                <a:lnSpc>
                  <a:spcPts val="3983"/>
                </a:lnSpc>
                <a:buFont typeface="Arial"/>
                <a:buChar char="•"/>
              </a:pPr>
              <a:endParaRPr lang="en-US" sz="2655" dirty="0">
                <a:solidFill>
                  <a:srgbClr val="FFFFFF"/>
                </a:solidFill>
                <a:latin typeface="Calibri (MS)"/>
                <a:ea typeface="Calibri (MS)"/>
                <a:cs typeface="Calibri (MS)"/>
                <a:sym typeface="Calibri (MS)"/>
                <a:hlinkClick r:id="rId6" tooltip="https://docs.google.com/spreadsheets/d/1DUF2isFWsqVSYhbaACYtbgcLi_YjDqpE3GLQIVgkKQg/edit#gid=69851113"/>
              </a:endParaRPr>
            </a:p>
          </p:txBody>
        </p:sp>
        <p:sp>
          <p:nvSpPr>
            <p:cNvPr id="8" name="AutoShape 8"/>
            <p:cNvSpPr/>
            <p:nvPr/>
          </p:nvSpPr>
          <p:spPr>
            <a:xfrm>
              <a:off x="0" y="10211565"/>
              <a:ext cx="13198685" cy="0"/>
            </a:xfrm>
            <a:prstGeom prst="line">
              <a:avLst/>
            </a:prstGeom>
            <a:ln w="39273" cap="rnd">
              <a:solidFill>
                <a:srgbClr val="DAE6E5"/>
              </a:solidFill>
              <a:prstDash val="solid"/>
              <a:headEnd type="none" w="sm" len="sm"/>
              <a:tailEnd type="none" w="sm" len="sm"/>
            </a:ln>
          </p:spPr>
        </p:sp>
        <p:sp>
          <p:nvSpPr>
            <p:cNvPr id="9" name="AutoShape 9"/>
            <p:cNvSpPr/>
            <p:nvPr/>
          </p:nvSpPr>
          <p:spPr>
            <a:xfrm>
              <a:off x="0" y="0"/>
              <a:ext cx="13198685" cy="19637"/>
            </a:xfrm>
            <a:prstGeom prst="line">
              <a:avLst/>
            </a:prstGeom>
            <a:ln w="39273" cap="rnd">
              <a:solidFill>
                <a:srgbClr val="DAE6E5"/>
              </a:solidFill>
              <a:prstDash val="solid"/>
              <a:headEnd type="none" w="sm" len="sm"/>
              <a:tailEnd type="none" w="sm" len="sm"/>
            </a:ln>
          </p:spPr>
          <p:txBody>
            <a:bodyPr/>
            <a:lstStyle/>
            <a:p>
              <a:endParaRPr lang="en-IN" dirty="0"/>
            </a:p>
          </p:txBody>
        </p:sp>
      </p:grpSp>
      <p:sp>
        <p:nvSpPr>
          <p:cNvPr id="11" name="TextBox 3">
            <a:extLst>
              <a:ext uri="{FF2B5EF4-FFF2-40B4-BE49-F238E27FC236}">
                <a16:creationId xmlns:a16="http://schemas.microsoft.com/office/drawing/2014/main" id="{7AB0AF18-382F-AF46-AB64-092FD1AD8268}"/>
              </a:ext>
            </a:extLst>
          </p:cNvPr>
          <p:cNvSpPr txBox="1"/>
          <p:nvPr/>
        </p:nvSpPr>
        <p:spPr>
          <a:xfrm>
            <a:off x="838199" y="2705100"/>
            <a:ext cx="10363201" cy="6894195"/>
          </a:xfrm>
          <a:prstGeom prst="rect">
            <a:avLst/>
          </a:prstGeom>
        </p:spPr>
        <p:txBody>
          <a:bodyPr wrap="square" lIns="0" tIns="0" rIns="0" bIns="0" rtlCol="0" anchor="t">
            <a:spAutoFit/>
          </a:bodyPr>
          <a:lstStyle/>
          <a:p>
            <a:pPr marL="571500" indent="-571500">
              <a:buFont typeface="Arial" panose="020B0604020202020204" pitchFamily="34" charset="0"/>
              <a:buChar char="•"/>
            </a:pPr>
            <a:r>
              <a:rPr lang="en-US" sz="3200" dirty="0">
                <a:solidFill>
                  <a:schemeClr val="bg1"/>
                </a:solidFill>
              </a:rPr>
              <a:t>Promote renewable energy adoption in rapidly warming cities</a:t>
            </a:r>
          </a:p>
          <a:p>
            <a:pPr marL="571500" indent="-571500">
              <a:buFont typeface="Arial" panose="020B0604020202020204" pitchFamily="34" charset="0"/>
              <a:buChar char="•"/>
            </a:pPr>
            <a:r>
              <a:rPr lang="en-US" sz="3200" dirty="0">
                <a:solidFill>
                  <a:schemeClr val="bg1"/>
                </a:solidFill>
              </a:rPr>
              <a:t>Increase green infrastructure to reduce urban heat island effects</a:t>
            </a:r>
          </a:p>
          <a:p>
            <a:pPr marL="571500" indent="-571500">
              <a:buFont typeface="Arial" panose="020B0604020202020204" pitchFamily="34" charset="0"/>
              <a:buChar char="•"/>
            </a:pPr>
            <a:r>
              <a:rPr lang="en-US" sz="3200" dirty="0">
                <a:solidFill>
                  <a:schemeClr val="bg1"/>
                </a:solidFill>
              </a:rPr>
              <a:t>Upgrade drainage and flood management systems in high-rainfall areas</a:t>
            </a:r>
          </a:p>
          <a:p>
            <a:pPr marL="571500" indent="-571500">
              <a:buFont typeface="Arial" panose="020B0604020202020204" pitchFamily="34" charset="0"/>
              <a:buChar char="•"/>
            </a:pPr>
            <a:r>
              <a:rPr lang="en-US" sz="3200" dirty="0">
                <a:solidFill>
                  <a:schemeClr val="bg1"/>
                </a:solidFill>
              </a:rPr>
              <a:t>Use sunshine duration data to optimize solar energy deployment</a:t>
            </a:r>
          </a:p>
          <a:p>
            <a:pPr marL="571500" indent="-571500">
              <a:buFont typeface="Arial" panose="020B0604020202020204" pitchFamily="34" charset="0"/>
              <a:buChar char="•"/>
            </a:pPr>
            <a:r>
              <a:rPr lang="en-US" sz="3200" dirty="0">
                <a:solidFill>
                  <a:schemeClr val="bg1"/>
                </a:solidFill>
              </a:rPr>
              <a:t>Base climate strategies on localized data, not just geographic assumptions</a:t>
            </a:r>
          </a:p>
          <a:p>
            <a:pPr marL="571500" indent="-571500">
              <a:buFont typeface="Arial" panose="020B0604020202020204" pitchFamily="34" charset="0"/>
              <a:buChar char="•"/>
            </a:pPr>
            <a:r>
              <a:rPr lang="en-US" sz="3200" dirty="0">
                <a:solidFill>
                  <a:schemeClr val="bg1"/>
                </a:solidFill>
              </a:rPr>
              <a:t>Implement seasonal planning in sectors like agriculture, energy, and tourism</a:t>
            </a:r>
          </a:p>
          <a:p>
            <a:pPr marL="571500" indent="-571500">
              <a:buFont typeface="Arial" panose="020B0604020202020204" pitchFamily="34" charset="0"/>
              <a:buChar char="•"/>
            </a:pPr>
            <a:r>
              <a:rPr lang="en-US" sz="3200" dirty="0">
                <a:solidFill>
                  <a:schemeClr val="bg1"/>
                </a:solidFill>
              </a:rPr>
              <a:t>Integrate SQL-based climate analysis into policy and decision-making frameworks</a:t>
            </a:r>
          </a:p>
        </p:txBody>
      </p:sp>
      <p:pic>
        <p:nvPicPr>
          <p:cNvPr id="10" name="Recording (15)">
            <a:hlinkClick r:id="" action="ppaction://media"/>
            <a:extLst>
              <a:ext uri="{FF2B5EF4-FFF2-40B4-BE49-F238E27FC236}">
                <a16:creationId xmlns:a16="http://schemas.microsoft.com/office/drawing/2014/main" id="{62223234-7FFE-355C-0B67-E22767BE92C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8526982" y="3373527"/>
            <a:ext cx="487363" cy="487363"/>
          </a:xfrm>
          <a:prstGeom prst="rect">
            <a:avLst/>
          </a:prstGeom>
        </p:spPr>
      </p:pic>
    </p:spTree>
  </p:cSld>
  <p:clrMapOvr>
    <a:masterClrMapping/>
  </p:clrMapOvr>
  <p:transition advTm="35548">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4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8452" b="-68452"/>
            </a:stretch>
          </a:blipFill>
        </p:spPr>
      </p:sp>
      <p:grpSp>
        <p:nvGrpSpPr>
          <p:cNvPr id="3" name="Group 3"/>
          <p:cNvGrpSpPr/>
          <p:nvPr/>
        </p:nvGrpSpPr>
        <p:grpSpPr>
          <a:xfrm>
            <a:off x="914697" y="793573"/>
            <a:ext cx="16458607" cy="8699854"/>
            <a:chOff x="0" y="0"/>
            <a:chExt cx="8277467" cy="4375386"/>
          </a:xfrm>
        </p:grpSpPr>
        <p:sp>
          <p:nvSpPr>
            <p:cNvPr id="4" name="Freeform 4"/>
            <p:cNvSpPr/>
            <p:nvPr/>
          </p:nvSpPr>
          <p:spPr>
            <a:xfrm>
              <a:off x="0" y="0"/>
              <a:ext cx="8277467" cy="4375386"/>
            </a:xfrm>
            <a:custGeom>
              <a:avLst/>
              <a:gdLst/>
              <a:ahLst/>
              <a:cxnLst/>
              <a:rect l="l" t="t" r="r" b="b"/>
              <a:pathLst>
                <a:path w="8277467" h="4375386">
                  <a:moveTo>
                    <a:pt x="0" y="0"/>
                  </a:moveTo>
                  <a:lnTo>
                    <a:pt x="0" y="4375386"/>
                  </a:lnTo>
                  <a:lnTo>
                    <a:pt x="8277467" y="4375386"/>
                  </a:lnTo>
                  <a:lnTo>
                    <a:pt x="8277467" y="0"/>
                  </a:lnTo>
                  <a:lnTo>
                    <a:pt x="0" y="0"/>
                  </a:lnTo>
                  <a:close/>
                  <a:moveTo>
                    <a:pt x="8216507" y="4314426"/>
                  </a:moveTo>
                  <a:lnTo>
                    <a:pt x="59690" y="4314426"/>
                  </a:lnTo>
                  <a:lnTo>
                    <a:pt x="59690" y="59690"/>
                  </a:lnTo>
                  <a:lnTo>
                    <a:pt x="8216507" y="59690"/>
                  </a:lnTo>
                  <a:lnTo>
                    <a:pt x="8216507" y="4314426"/>
                  </a:lnTo>
                  <a:close/>
                </a:path>
              </a:pathLst>
            </a:custGeom>
            <a:solidFill>
              <a:srgbClr val="F6F6F6"/>
            </a:solidFill>
          </p:spPr>
        </p:sp>
      </p:grpSp>
      <p:sp>
        <p:nvSpPr>
          <p:cNvPr id="5" name="TextBox 5"/>
          <p:cNvSpPr txBox="1"/>
          <p:nvPr/>
        </p:nvSpPr>
        <p:spPr>
          <a:xfrm>
            <a:off x="3787544" y="3983355"/>
            <a:ext cx="10712912" cy="2501265"/>
          </a:xfrm>
          <a:prstGeom prst="rect">
            <a:avLst/>
          </a:prstGeom>
        </p:spPr>
        <p:txBody>
          <a:bodyPr lIns="0" tIns="0" rIns="0" bIns="0" rtlCol="0" anchor="t">
            <a:spAutoFit/>
          </a:bodyPr>
          <a:lstStyle/>
          <a:p>
            <a:pPr marL="0" lvl="0" indent="0" algn="ctr">
              <a:lnSpc>
                <a:spcPts val="9600"/>
              </a:lnSpc>
              <a:spcBef>
                <a:spcPct val="0"/>
              </a:spcBef>
            </a:pPr>
            <a:r>
              <a:rPr lang="en-US" sz="9600" u="none">
                <a:solidFill>
                  <a:srgbClr val="FFFFFF"/>
                </a:solidFill>
                <a:latin typeface="The Youngest"/>
                <a:ea typeface="The Youngest"/>
                <a:cs typeface="The Youngest"/>
                <a:sym typeface="The Youngest"/>
              </a:rPr>
              <a:t>Thank you for your attention!</a:t>
            </a:r>
          </a:p>
        </p:txBody>
      </p:sp>
      <p:pic>
        <p:nvPicPr>
          <p:cNvPr id="6" name="Recording (16)">
            <a:hlinkClick r:id="" action="ppaction://media"/>
            <a:extLst>
              <a:ext uri="{FF2B5EF4-FFF2-40B4-BE49-F238E27FC236}">
                <a16:creationId xmlns:a16="http://schemas.microsoft.com/office/drawing/2014/main" id="{971C65FC-BCEC-31F1-ECD8-3DE681CD46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803824" y="3086100"/>
            <a:ext cx="487363" cy="487363"/>
          </a:xfrm>
          <a:prstGeom prst="rect">
            <a:avLst/>
          </a:prstGeom>
        </p:spPr>
      </p:pic>
    </p:spTree>
  </p:cSld>
  <p:clrMapOvr>
    <a:masterClrMapping/>
  </p:clrMapOvr>
  <p:transition advTm="1333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descr="Green Leaves on Black Background"/>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9578" b="-67458"/>
            </a:stretch>
          </a:blipFill>
        </p:spPr>
      </p:sp>
      <p:sp>
        <p:nvSpPr>
          <p:cNvPr id="3" name="TextBox 3"/>
          <p:cNvSpPr txBox="1"/>
          <p:nvPr/>
        </p:nvSpPr>
        <p:spPr>
          <a:xfrm>
            <a:off x="1460392" y="1680480"/>
            <a:ext cx="13610879" cy="1285875"/>
          </a:xfrm>
          <a:prstGeom prst="rect">
            <a:avLst/>
          </a:prstGeom>
        </p:spPr>
        <p:txBody>
          <a:bodyPr lIns="0" tIns="0" rIns="0" bIns="0" rtlCol="0" anchor="t">
            <a:spAutoFit/>
          </a:bodyPr>
          <a:lstStyle/>
          <a:p>
            <a:pPr marL="0" lvl="0" indent="0" algn="l">
              <a:lnSpc>
                <a:spcPts val="10199"/>
              </a:lnSpc>
            </a:pPr>
            <a:r>
              <a:rPr lang="en-US" sz="8499" b="1">
                <a:solidFill>
                  <a:srgbClr val="FFFFFF"/>
                </a:solidFill>
                <a:latin typeface="Open Sans 1 Bold"/>
                <a:ea typeface="Open Sans 1 Bold"/>
                <a:cs typeface="Open Sans 1 Bold"/>
                <a:sym typeface="Open Sans 1 Bold"/>
              </a:rPr>
              <a:t>Agenda</a:t>
            </a:r>
          </a:p>
        </p:txBody>
      </p:sp>
      <p:sp>
        <p:nvSpPr>
          <p:cNvPr id="4" name="AutoShape 4"/>
          <p:cNvSpPr/>
          <p:nvPr/>
        </p:nvSpPr>
        <p:spPr>
          <a:xfrm>
            <a:off x="1460392" y="1028700"/>
            <a:ext cx="15367217" cy="0"/>
          </a:xfrm>
          <a:prstGeom prst="line">
            <a:avLst/>
          </a:prstGeom>
          <a:ln w="28575" cap="rnd">
            <a:solidFill>
              <a:srgbClr val="FFFFFF"/>
            </a:solidFill>
            <a:prstDash val="solid"/>
            <a:headEnd type="none" w="sm" len="sm"/>
            <a:tailEnd type="none" w="sm" len="sm"/>
          </a:ln>
        </p:spPr>
      </p:sp>
      <p:grpSp>
        <p:nvGrpSpPr>
          <p:cNvPr id="5" name="Group 5"/>
          <p:cNvGrpSpPr/>
          <p:nvPr/>
        </p:nvGrpSpPr>
        <p:grpSpPr>
          <a:xfrm>
            <a:off x="1460392" y="3782801"/>
            <a:ext cx="15367217" cy="5475499"/>
            <a:chOff x="0" y="0"/>
            <a:chExt cx="20489622" cy="7300665"/>
          </a:xfrm>
        </p:grpSpPr>
        <p:sp>
          <p:nvSpPr>
            <p:cNvPr id="6" name="TextBox 6"/>
            <p:cNvSpPr txBox="1"/>
            <p:nvPr/>
          </p:nvSpPr>
          <p:spPr>
            <a:xfrm>
              <a:off x="0" y="595978"/>
              <a:ext cx="20489622" cy="5988050"/>
            </a:xfrm>
            <a:prstGeom prst="rect">
              <a:avLst/>
            </a:prstGeom>
          </p:spPr>
          <p:txBody>
            <a:bodyPr lIns="0" tIns="0" rIns="0" bIns="0" rtlCol="0" anchor="t">
              <a:spAutoFit/>
            </a:bodyPr>
            <a:lstStyle/>
            <a:p>
              <a:pPr marL="647700" lvl="1" indent="-323850" algn="l">
                <a:lnSpc>
                  <a:spcPts val="3900"/>
                </a:lnSpc>
                <a:buFont typeface="Arial"/>
                <a:buChar char="•"/>
              </a:pPr>
              <a:r>
                <a:rPr lang="en-US" sz="3000">
                  <a:solidFill>
                    <a:srgbClr val="FFFFFF"/>
                  </a:solidFill>
                  <a:latin typeface="Calibri (MS)"/>
                  <a:ea typeface="Calibri (MS)"/>
                  <a:cs typeface="Calibri (MS)"/>
                  <a:sym typeface="Calibri (MS)"/>
                </a:rPr>
                <a:t>Introduction and project objective</a:t>
              </a:r>
            </a:p>
            <a:p>
              <a:pPr marL="647700" lvl="1" indent="-323850" algn="l">
                <a:lnSpc>
                  <a:spcPts val="3900"/>
                </a:lnSpc>
                <a:buFont typeface="Arial"/>
                <a:buChar char="•"/>
              </a:pPr>
              <a:r>
                <a:rPr lang="en-US" sz="3000">
                  <a:solidFill>
                    <a:srgbClr val="FFFFFF"/>
                  </a:solidFill>
                  <a:latin typeface="Calibri (MS)"/>
                  <a:ea typeface="Calibri (MS)"/>
                  <a:cs typeface="Calibri (MS)"/>
                  <a:sym typeface="Calibri (MS)"/>
                </a:rPr>
                <a:t>Global temperature trends (1950–2024)</a:t>
              </a:r>
            </a:p>
            <a:p>
              <a:pPr marL="647700" lvl="1" indent="-323850" algn="l">
                <a:lnSpc>
                  <a:spcPts val="3900"/>
                </a:lnSpc>
                <a:buFont typeface="Arial"/>
                <a:buChar char="•"/>
              </a:pPr>
              <a:r>
                <a:rPr lang="en-US" sz="3000">
                  <a:solidFill>
                    <a:srgbClr val="FFFFFF"/>
                  </a:solidFill>
                  <a:latin typeface="Calibri (MS)"/>
                  <a:ea typeface="Calibri (MS)"/>
                  <a:cs typeface="Calibri (MS)"/>
                  <a:sym typeface="Calibri (MS)"/>
                </a:rPr>
                <a:t>Identification of fastest warming capital cities</a:t>
              </a:r>
            </a:p>
            <a:p>
              <a:pPr marL="647700" lvl="1" indent="-323850" algn="l">
                <a:lnSpc>
                  <a:spcPts val="3900"/>
                </a:lnSpc>
                <a:buFont typeface="Arial"/>
                <a:buChar char="•"/>
              </a:pPr>
              <a:r>
                <a:rPr lang="en-US" sz="3000">
                  <a:solidFill>
                    <a:srgbClr val="FFFFFF"/>
                  </a:solidFill>
                  <a:latin typeface="Calibri (MS)"/>
                  <a:ea typeface="Calibri (MS)"/>
                  <a:cs typeface="Calibri (MS)"/>
                  <a:sym typeface="Calibri (MS)"/>
                </a:rPr>
                <a:t>Analysis of extreme weather events (heatwaves, heavy rainfall)</a:t>
              </a:r>
            </a:p>
            <a:p>
              <a:pPr marL="647700" lvl="1" indent="-323850" algn="l">
                <a:lnSpc>
                  <a:spcPts val="3900"/>
                </a:lnSpc>
                <a:buFont typeface="Arial"/>
                <a:buChar char="•"/>
              </a:pPr>
              <a:r>
                <a:rPr lang="en-US" sz="3000">
                  <a:solidFill>
                    <a:srgbClr val="FFFFFF"/>
                  </a:solidFill>
                  <a:latin typeface="Calibri (MS)"/>
                  <a:ea typeface="Calibri (MS)"/>
                  <a:cs typeface="Calibri (MS)"/>
                  <a:sym typeface="Calibri (MS)"/>
                </a:rPr>
                <a:t>Geographic comparisons: latitude and climate patterns</a:t>
              </a:r>
            </a:p>
            <a:p>
              <a:pPr marL="647700" lvl="1" indent="-323850" algn="l">
                <a:lnSpc>
                  <a:spcPts val="3900"/>
                </a:lnSpc>
                <a:buFont typeface="Arial"/>
                <a:buChar char="•"/>
              </a:pPr>
              <a:r>
                <a:rPr lang="en-US" sz="3000">
                  <a:solidFill>
                    <a:srgbClr val="FFFFFF"/>
                  </a:solidFill>
                  <a:latin typeface="Calibri (MS)"/>
                  <a:ea typeface="Calibri (MS)"/>
                  <a:cs typeface="Calibri (MS)"/>
                  <a:sym typeface="Calibri (MS)"/>
                </a:rPr>
                <a:t>Seasonal variation across regions and hemispheres</a:t>
              </a:r>
            </a:p>
            <a:p>
              <a:pPr marL="647700" lvl="1" indent="-323850" algn="l">
                <a:lnSpc>
                  <a:spcPts val="3900"/>
                </a:lnSpc>
                <a:buFont typeface="Arial"/>
                <a:buChar char="•"/>
              </a:pPr>
              <a:r>
                <a:rPr lang="en-US" sz="3000">
                  <a:solidFill>
                    <a:srgbClr val="FFFFFF"/>
                  </a:solidFill>
                  <a:latin typeface="Calibri (MS)"/>
                  <a:ea typeface="Calibri (MS)"/>
                  <a:cs typeface="Calibri (MS)"/>
                  <a:sym typeface="Calibri (MS)"/>
                </a:rPr>
                <a:t>Sunshine duration analysis and solar potential</a:t>
              </a:r>
            </a:p>
            <a:p>
              <a:pPr marL="647700" lvl="1" indent="-323850" algn="l">
                <a:lnSpc>
                  <a:spcPts val="3900"/>
                </a:lnSpc>
                <a:buFont typeface="Arial"/>
                <a:buChar char="•"/>
              </a:pPr>
              <a:r>
                <a:rPr lang="en-US" sz="3000">
                  <a:solidFill>
                    <a:srgbClr val="FFFFFF"/>
                  </a:solidFill>
                  <a:latin typeface="Calibri (MS)"/>
                  <a:ea typeface="Calibri (MS)"/>
                  <a:cs typeface="Calibri (MS)"/>
                  <a:sym typeface="Calibri (MS)"/>
                </a:rPr>
                <a:t>Key climate impacts</a:t>
              </a:r>
            </a:p>
            <a:p>
              <a:pPr marL="647700" lvl="1" indent="-323850" algn="l">
                <a:lnSpc>
                  <a:spcPts val="3900"/>
                </a:lnSpc>
                <a:buFont typeface="Arial"/>
                <a:buChar char="•"/>
              </a:pPr>
              <a:r>
                <a:rPr lang="en-US" sz="3000">
                  <a:solidFill>
                    <a:srgbClr val="FFFFFF"/>
                  </a:solidFill>
                  <a:latin typeface="Calibri (MS)"/>
                  <a:ea typeface="Calibri (MS)"/>
                  <a:cs typeface="Calibri (MS)"/>
                  <a:sym typeface="Calibri (MS)"/>
                </a:rPr>
                <a:t>Conclusions and recommendations</a:t>
              </a:r>
            </a:p>
          </p:txBody>
        </p:sp>
        <p:sp>
          <p:nvSpPr>
            <p:cNvPr id="7" name="AutoShape 7"/>
            <p:cNvSpPr/>
            <p:nvPr/>
          </p:nvSpPr>
          <p:spPr>
            <a:xfrm>
              <a:off x="0" y="19050"/>
              <a:ext cx="20489622" cy="0"/>
            </a:xfrm>
            <a:prstGeom prst="line">
              <a:avLst/>
            </a:prstGeom>
            <a:ln w="38100" cap="rnd">
              <a:solidFill>
                <a:srgbClr val="FFFFFF"/>
              </a:solidFill>
              <a:prstDash val="solid"/>
              <a:headEnd type="none" w="sm" len="sm"/>
              <a:tailEnd type="none" w="sm" len="sm"/>
            </a:ln>
          </p:spPr>
        </p:sp>
        <p:sp>
          <p:nvSpPr>
            <p:cNvPr id="8" name="AutoShape 8"/>
            <p:cNvSpPr/>
            <p:nvPr/>
          </p:nvSpPr>
          <p:spPr>
            <a:xfrm>
              <a:off x="0" y="7281615"/>
              <a:ext cx="20489622" cy="0"/>
            </a:xfrm>
            <a:prstGeom prst="line">
              <a:avLst/>
            </a:prstGeom>
            <a:ln w="38100" cap="rnd">
              <a:solidFill>
                <a:srgbClr val="FFFFFF"/>
              </a:solidFill>
              <a:prstDash val="solid"/>
              <a:headEnd type="none" w="sm" len="sm"/>
              <a:tailEnd type="none" w="sm" len="sm"/>
            </a:ln>
          </p:spPr>
        </p:sp>
      </p:grpSp>
      <p:pic>
        <p:nvPicPr>
          <p:cNvPr id="9" name="Recording (2)">
            <a:hlinkClick r:id="" action="ppaction://media"/>
            <a:extLst>
              <a:ext uri="{FF2B5EF4-FFF2-40B4-BE49-F238E27FC236}">
                <a16:creationId xmlns:a16="http://schemas.microsoft.com/office/drawing/2014/main" id="{63986E9D-96F2-424E-BD34-5F1FB632F2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562637" y="4960937"/>
            <a:ext cx="487363" cy="487363"/>
          </a:xfrm>
          <a:prstGeom prst="rect">
            <a:avLst/>
          </a:prstGeom>
        </p:spPr>
      </p:pic>
    </p:spTree>
  </p:cSld>
  <p:clrMapOvr>
    <a:masterClrMapping/>
  </p:clrMapOvr>
  <p:transition advTm="2319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9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8518" b="-68518"/>
            </a:stretch>
          </a:blipFill>
        </p:spPr>
      </p:sp>
      <p:grpSp>
        <p:nvGrpSpPr>
          <p:cNvPr id="3" name="Group 3"/>
          <p:cNvGrpSpPr/>
          <p:nvPr/>
        </p:nvGrpSpPr>
        <p:grpSpPr>
          <a:xfrm>
            <a:off x="271999" y="271999"/>
            <a:ext cx="7908899" cy="9743002"/>
            <a:chOff x="0" y="0"/>
            <a:chExt cx="812800" cy="1001291"/>
          </a:xfrm>
        </p:grpSpPr>
        <p:sp>
          <p:nvSpPr>
            <p:cNvPr id="4" name="Freeform 4">
              <a:hlinkClick r:id="rId5" tooltip="https://www.google.com/url?sa=i&amp;url=https%3A%2F%2Fwww.facebook.com%2F100064456339224%2Fphotos%2F1028810709277464%2F&amp;psig=AOvVaw2UiBPDw6sW0ETXhEZ4pwaw&amp;ust=1747821845043000&amp;source=images&amp;cd=vfe&amp;opi=89978449&amp;ved=0CBEQjRxqFwoTCPjAi_flsY0DFQAAAAAdAAAAABAE"/>
            </p:cNvPr>
            <p:cNvSpPr/>
            <p:nvPr/>
          </p:nvSpPr>
          <p:spPr>
            <a:xfrm>
              <a:off x="0" y="0"/>
              <a:ext cx="812800" cy="1001291"/>
            </a:xfrm>
            <a:custGeom>
              <a:avLst/>
              <a:gdLst/>
              <a:ahLst/>
              <a:cxnLst/>
              <a:rect l="l" t="t" r="r" b="b"/>
              <a:pathLst>
                <a:path w="812800" h="1001291">
                  <a:moveTo>
                    <a:pt x="0" y="0"/>
                  </a:moveTo>
                  <a:lnTo>
                    <a:pt x="812800" y="0"/>
                  </a:lnTo>
                  <a:lnTo>
                    <a:pt x="812800" y="1001291"/>
                  </a:lnTo>
                  <a:lnTo>
                    <a:pt x="0" y="1001291"/>
                  </a:lnTo>
                  <a:close/>
                </a:path>
              </a:pathLst>
            </a:custGeom>
            <a:blipFill>
              <a:blip r:embed="rId6"/>
              <a:stretch>
                <a:fillRect l="-11595" r="-11595"/>
              </a:stretch>
            </a:blipFill>
          </p:spPr>
        </p:sp>
      </p:grpSp>
      <p:grpSp>
        <p:nvGrpSpPr>
          <p:cNvPr id="5" name="Group 5"/>
          <p:cNvGrpSpPr/>
          <p:nvPr/>
        </p:nvGrpSpPr>
        <p:grpSpPr>
          <a:xfrm>
            <a:off x="9256123" y="1582278"/>
            <a:ext cx="9197511" cy="7526559"/>
            <a:chOff x="0" y="0"/>
            <a:chExt cx="12263348" cy="10035412"/>
          </a:xfrm>
        </p:grpSpPr>
        <p:sp>
          <p:nvSpPr>
            <p:cNvPr id="6" name="TextBox 6"/>
            <p:cNvSpPr txBox="1"/>
            <p:nvPr/>
          </p:nvSpPr>
          <p:spPr>
            <a:xfrm>
              <a:off x="177345" y="0"/>
              <a:ext cx="11361201" cy="2006150"/>
            </a:xfrm>
            <a:prstGeom prst="rect">
              <a:avLst/>
            </a:prstGeom>
          </p:spPr>
          <p:txBody>
            <a:bodyPr lIns="0" tIns="0" rIns="0" bIns="0" rtlCol="0" anchor="t">
              <a:spAutoFit/>
            </a:bodyPr>
            <a:lstStyle/>
            <a:p>
              <a:pPr marL="0" lvl="0" indent="0" algn="l">
                <a:lnSpc>
                  <a:spcPts val="11847"/>
                </a:lnSpc>
              </a:pPr>
              <a:r>
                <a:rPr lang="en-US" sz="9872" b="1">
                  <a:solidFill>
                    <a:srgbClr val="FFFFFF"/>
                  </a:solidFill>
                  <a:latin typeface="Open Sans 2 Bold"/>
                  <a:ea typeface="Open Sans 2 Bold"/>
                  <a:cs typeface="Open Sans 2 Bold"/>
                  <a:sym typeface="Open Sans 2 Bold"/>
                </a:rPr>
                <a:t>Introduction</a:t>
              </a:r>
            </a:p>
          </p:txBody>
        </p:sp>
        <p:sp>
          <p:nvSpPr>
            <p:cNvPr id="7" name="TextBox 7"/>
            <p:cNvSpPr txBox="1"/>
            <p:nvPr/>
          </p:nvSpPr>
          <p:spPr>
            <a:xfrm>
              <a:off x="177345" y="3016353"/>
              <a:ext cx="11361201" cy="7019059"/>
            </a:xfrm>
            <a:prstGeom prst="rect">
              <a:avLst/>
            </a:prstGeom>
          </p:spPr>
          <p:txBody>
            <a:bodyPr lIns="0" tIns="0" rIns="0" bIns="0" rtlCol="0" anchor="t">
              <a:spAutoFit/>
            </a:bodyPr>
            <a:lstStyle/>
            <a:p>
              <a:pPr marL="0" lvl="0" indent="0" algn="l">
                <a:lnSpc>
                  <a:spcPts val="3790"/>
                </a:lnSpc>
              </a:pPr>
              <a:r>
                <a:rPr lang="en-US" sz="2916">
                  <a:solidFill>
                    <a:srgbClr val="FFFFFF"/>
                  </a:solidFill>
                  <a:latin typeface="Monterchi Serif"/>
                  <a:ea typeface="Monterchi Serif"/>
                  <a:cs typeface="Monterchi Serif"/>
                  <a:sym typeface="Monterchi Serif"/>
                </a:rPr>
                <a:t>This project presents a data-driven analysis of long-term climate trends across global capital cities from 1950 to 2024. Using a 75-year historical weather dataset and SQL queries, we examine key indicators such as temperature, precipitation, and sunshine duration to uncover regional climate shifts and anomalies.</a:t>
              </a:r>
            </a:p>
            <a:p>
              <a:pPr marL="0" lvl="0" indent="0" algn="l">
                <a:lnSpc>
                  <a:spcPts val="3790"/>
                </a:lnSpc>
              </a:pPr>
              <a:r>
                <a:rPr lang="en-US" sz="2916">
                  <a:solidFill>
                    <a:srgbClr val="FFFFFF"/>
                  </a:solidFill>
                  <a:latin typeface="Monterchi Serif"/>
                  <a:ea typeface="Monterchi Serif"/>
                  <a:cs typeface="Monterchi Serif"/>
                  <a:sym typeface="Monterchi Serif"/>
                </a:rPr>
                <a:t>The goal is to identify patterns of global warming, extreme weather events, and environmental changes that affect urban resilience and policy planning. Through this analysis, we highlight the cities most impacted and provide insights to support climate-aware decision-making.</a:t>
              </a:r>
            </a:p>
          </p:txBody>
        </p:sp>
        <p:sp>
          <p:nvSpPr>
            <p:cNvPr id="8" name="AutoShape 8"/>
            <p:cNvSpPr/>
            <p:nvPr/>
          </p:nvSpPr>
          <p:spPr>
            <a:xfrm>
              <a:off x="0" y="2468035"/>
              <a:ext cx="12263348" cy="0"/>
            </a:xfrm>
            <a:prstGeom prst="line">
              <a:avLst/>
            </a:prstGeom>
            <a:ln w="153248" cap="flat">
              <a:solidFill>
                <a:srgbClr val="FFFFFF"/>
              </a:solidFill>
              <a:prstDash val="solid"/>
              <a:headEnd type="none" w="sm" len="sm"/>
              <a:tailEnd type="none" w="sm" len="sm"/>
            </a:ln>
          </p:spPr>
        </p:sp>
      </p:grpSp>
      <p:pic>
        <p:nvPicPr>
          <p:cNvPr id="9" name="Recording (3)">
            <a:hlinkClick r:id="" action="ppaction://media"/>
            <a:extLst>
              <a:ext uri="{FF2B5EF4-FFF2-40B4-BE49-F238E27FC236}">
                <a16:creationId xmlns:a16="http://schemas.microsoft.com/office/drawing/2014/main" id="{FC086533-5C08-691E-8578-F5032B2A5C6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8410237" y="4899025"/>
            <a:ext cx="487363" cy="487363"/>
          </a:xfrm>
          <a:prstGeom prst="rect">
            <a:avLst/>
          </a:prstGeom>
        </p:spPr>
      </p:pic>
    </p:spTree>
  </p:cSld>
  <p:clrMapOvr>
    <a:masterClrMapping/>
  </p:clrMapOvr>
  <p:transition advTm="3090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90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8518" b="-68518"/>
            </a:stretch>
          </a:blipFill>
        </p:spPr>
      </p:sp>
      <p:sp>
        <p:nvSpPr>
          <p:cNvPr id="3" name="Freeform 3"/>
          <p:cNvSpPr/>
          <p:nvPr/>
        </p:nvSpPr>
        <p:spPr>
          <a:xfrm>
            <a:off x="9933572" y="1143754"/>
            <a:ext cx="1064217" cy="1064217"/>
          </a:xfrm>
          <a:custGeom>
            <a:avLst/>
            <a:gdLst/>
            <a:ahLst/>
            <a:cxnLst/>
            <a:rect l="l" t="t" r="r" b="b"/>
            <a:pathLst>
              <a:path w="1064217" h="1064217">
                <a:moveTo>
                  <a:pt x="0" y="0"/>
                </a:moveTo>
                <a:lnTo>
                  <a:pt x="1064217" y="0"/>
                </a:lnTo>
                <a:lnTo>
                  <a:pt x="1064217" y="1064217"/>
                </a:lnTo>
                <a:lnTo>
                  <a:pt x="0" y="1064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9895472" y="3788652"/>
            <a:ext cx="1064217" cy="1064217"/>
          </a:xfrm>
          <a:custGeom>
            <a:avLst/>
            <a:gdLst/>
            <a:ahLst/>
            <a:cxnLst/>
            <a:rect l="l" t="t" r="r" b="b"/>
            <a:pathLst>
              <a:path w="1064217" h="1064217">
                <a:moveTo>
                  <a:pt x="0" y="0"/>
                </a:moveTo>
                <a:lnTo>
                  <a:pt x="1064217" y="0"/>
                </a:lnTo>
                <a:lnTo>
                  <a:pt x="1064217" y="1064217"/>
                </a:lnTo>
                <a:lnTo>
                  <a:pt x="0" y="1064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9933572" y="7658100"/>
            <a:ext cx="1064217" cy="1064217"/>
          </a:xfrm>
          <a:custGeom>
            <a:avLst/>
            <a:gdLst/>
            <a:ahLst/>
            <a:cxnLst/>
            <a:rect l="l" t="t" r="r" b="b"/>
            <a:pathLst>
              <a:path w="1064217" h="1064217">
                <a:moveTo>
                  <a:pt x="0" y="0"/>
                </a:moveTo>
                <a:lnTo>
                  <a:pt x="1064217" y="0"/>
                </a:lnTo>
                <a:lnTo>
                  <a:pt x="1064217" y="1064217"/>
                </a:lnTo>
                <a:lnTo>
                  <a:pt x="0" y="1064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9932343" y="5981700"/>
            <a:ext cx="1064217" cy="1064217"/>
          </a:xfrm>
          <a:custGeom>
            <a:avLst/>
            <a:gdLst/>
            <a:ahLst/>
            <a:cxnLst/>
            <a:rect l="l" t="t" r="r" b="b"/>
            <a:pathLst>
              <a:path w="1064217" h="1064217">
                <a:moveTo>
                  <a:pt x="0" y="0"/>
                </a:moveTo>
                <a:lnTo>
                  <a:pt x="1064217" y="0"/>
                </a:lnTo>
                <a:lnTo>
                  <a:pt x="1064217" y="1064217"/>
                </a:lnTo>
                <a:lnTo>
                  <a:pt x="0" y="10642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028700" y="2825905"/>
            <a:ext cx="7324149" cy="2835592"/>
          </a:xfrm>
          <a:prstGeom prst="rect">
            <a:avLst/>
          </a:prstGeom>
        </p:spPr>
        <p:txBody>
          <a:bodyPr lIns="0" tIns="0" rIns="0" bIns="0" rtlCol="0" anchor="t">
            <a:spAutoFit/>
          </a:bodyPr>
          <a:lstStyle/>
          <a:p>
            <a:pPr algn="l">
              <a:lnSpc>
                <a:spcPts val="10800"/>
              </a:lnSpc>
            </a:pPr>
            <a:r>
              <a:rPr lang="en-US" sz="7200">
                <a:solidFill>
                  <a:srgbClr val="F6F6F6"/>
                </a:solidFill>
                <a:latin typeface="The Youngest"/>
                <a:ea typeface="The Youngest"/>
                <a:cs typeface="The Youngest"/>
                <a:sym typeface="The Youngest"/>
              </a:rPr>
              <a:t>PROJECT OVERVIEW</a:t>
            </a:r>
          </a:p>
        </p:txBody>
      </p:sp>
      <p:sp>
        <p:nvSpPr>
          <p:cNvPr id="8" name="TextBox 8"/>
          <p:cNvSpPr txBox="1"/>
          <p:nvPr/>
        </p:nvSpPr>
        <p:spPr>
          <a:xfrm>
            <a:off x="11083514" y="1127986"/>
            <a:ext cx="6175786" cy="2346424"/>
          </a:xfrm>
          <a:prstGeom prst="rect">
            <a:avLst/>
          </a:prstGeom>
        </p:spPr>
        <p:txBody>
          <a:bodyPr lIns="0" tIns="0" rIns="0" bIns="0" rtlCol="0" anchor="t">
            <a:spAutoFit/>
          </a:bodyPr>
          <a:lstStyle/>
          <a:p>
            <a:pPr algn="l">
              <a:lnSpc>
                <a:spcPts val="4548"/>
              </a:lnSpc>
            </a:pPr>
            <a:r>
              <a:rPr lang="en-US" sz="3498" b="1">
                <a:solidFill>
                  <a:srgbClr val="F6F6F6"/>
                </a:solidFill>
                <a:latin typeface="Monterchi Serif Bold"/>
                <a:ea typeface="Monterchi Serif Bold"/>
                <a:cs typeface="Monterchi Serif Bold"/>
                <a:sym typeface="Monterchi Serif Bold"/>
              </a:rPr>
              <a:t>Objective: Analyze long-term climate patterns across global capital cities using SQL and weather data.</a:t>
            </a:r>
          </a:p>
        </p:txBody>
      </p:sp>
      <p:sp>
        <p:nvSpPr>
          <p:cNvPr id="9" name="TextBox 9"/>
          <p:cNvSpPr txBox="1"/>
          <p:nvPr/>
        </p:nvSpPr>
        <p:spPr>
          <a:xfrm>
            <a:off x="11083514" y="3929337"/>
            <a:ext cx="6175786" cy="1836762"/>
          </a:xfrm>
          <a:prstGeom prst="rect">
            <a:avLst/>
          </a:prstGeom>
        </p:spPr>
        <p:txBody>
          <a:bodyPr lIns="0" tIns="0" rIns="0" bIns="0" rtlCol="0" anchor="t">
            <a:spAutoFit/>
          </a:bodyPr>
          <a:lstStyle/>
          <a:p>
            <a:pPr algn="l">
              <a:lnSpc>
                <a:spcPts val="4684"/>
              </a:lnSpc>
            </a:pPr>
            <a:r>
              <a:rPr lang="en-US" sz="3603" b="1">
                <a:solidFill>
                  <a:srgbClr val="FFFFFF"/>
                </a:solidFill>
                <a:latin typeface="Monterchi Serif Bold"/>
                <a:ea typeface="Monterchi Serif Bold"/>
                <a:cs typeface="Monterchi Serif Bold"/>
                <a:sym typeface="Monterchi Serif Bold"/>
              </a:rPr>
              <a:t>Dataset</a:t>
            </a:r>
            <a:r>
              <a:rPr lang="en-US" sz="3603" b="1">
                <a:solidFill>
                  <a:srgbClr val="F6F6F6"/>
                </a:solidFill>
                <a:latin typeface="Monterchi Serif Bold"/>
                <a:ea typeface="Monterchi Serif Bold"/>
                <a:cs typeface="Monterchi Serif Bold"/>
                <a:sym typeface="Monterchi Serif Bold"/>
              </a:rPr>
              <a:t>: 75 years of daily weather data for global capital cities.</a:t>
            </a:r>
          </a:p>
        </p:txBody>
      </p:sp>
      <p:sp>
        <p:nvSpPr>
          <p:cNvPr id="10" name="TextBox 10"/>
          <p:cNvSpPr txBox="1"/>
          <p:nvPr/>
        </p:nvSpPr>
        <p:spPr>
          <a:xfrm>
            <a:off x="11083514" y="7858125"/>
            <a:ext cx="6175786" cy="644128"/>
          </a:xfrm>
          <a:prstGeom prst="rect">
            <a:avLst/>
          </a:prstGeom>
        </p:spPr>
        <p:txBody>
          <a:bodyPr lIns="0" tIns="0" rIns="0" bIns="0" rtlCol="0" anchor="t">
            <a:spAutoFit/>
          </a:bodyPr>
          <a:lstStyle/>
          <a:p>
            <a:pPr algn="l">
              <a:lnSpc>
                <a:spcPts val="4757"/>
              </a:lnSpc>
            </a:pPr>
            <a:r>
              <a:rPr lang="en-US" sz="3659" b="1">
                <a:solidFill>
                  <a:srgbClr val="F6F6F6"/>
                </a:solidFill>
                <a:latin typeface="Monterchi Serif Bold"/>
                <a:ea typeface="Monterchi Serif Bold"/>
                <a:cs typeface="Monterchi Serif Bold"/>
                <a:sym typeface="Monterchi Serif Bold"/>
              </a:rPr>
              <a:t>Data Sources: @Kaggle Dataset</a:t>
            </a:r>
          </a:p>
        </p:txBody>
      </p:sp>
      <p:sp>
        <p:nvSpPr>
          <p:cNvPr id="11" name="TextBox 11"/>
          <p:cNvSpPr txBox="1"/>
          <p:nvPr/>
        </p:nvSpPr>
        <p:spPr>
          <a:xfrm>
            <a:off x="11174954" y="6256020"/>
            <a:ext cx="5992906" cy="554891"/>
          </a:xfrm>
          <a:prstGeom prst="rect">
            <a:avLst/>
          </a:prstGeom>
        </p:spPr>
        <p:txBody>
          <a:bodyPr lIns="0" tIns="0" rIns="0" bIns="0" rtlCol="0" anchor="t">
            <a:spAutoFit/>
          </a:bodyPr>
          <a:lstStyle/>
          <a:p>
            <a:pPr algn="l">
              <a:lnSpc>
                <a:spcPts val="4320"/>
              </a:lnSpc>
            </a:pPr>
            <a:r>
              <a:rPr lang="en-US" sz="3600" b="1">
                <a:solidFill>
                  <a:srgbClr val="FFFFFF"/>
                </a:solidFill>
                <a:latin typeface="Monterchi Serif Bold"/>
                <a:ea typeface="Monterchi Serif Bold"/>
                <a:cs typeface="Monterchi Serif Bold"/>
                <a:sym typeface="Monterchi Serif Bold"/>
              </a:rPr>
              <a:t>Data Tables : cities, daily_data</a:t>
            </a:r>
          </a:p>
        </p:txBody>
      </p:sp>
      <p:pic>
        <p:nvPicPr>
          <p:cNvPr id="12" name="Recording (4)">
            <a:hlinkClick r:id="" action="ppaction://media"/>
            <a:extLst>
              <a:ext uri="{FF2B5EF4-FFF2-40B4-BE49-F238E27FC236}">
                <a16:creationId xmlns:a16="http://schemas.microsoft.com/office/drawing/2014/main" id="{9FA45F2A-3DD7-6868-EC79-2B055C50D41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8562637" y="4899025"/>
            <a:ext cx="487363" cy="487363"/>
          </a:xfrm>
          <a:prstGeom prst="rect">
            <a:avLst/>
          </a:prstGeom>
        </p:spPr>
      </p:pic>
    </p:spTree>
  </p:cSld>
  <p:clrMapOvr>
    <a:masterClrMapping/>
  </p:clrMapOvr>
  <p:transition advTm="3396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6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8452" b="-68452"/>
            </a:stretch>
          </a:blipFill>
        </p:spPr>
      </p:sp>
      <p:sp>
        <p:nvSpPr>
          <p:cNvPr id="4" name="TextBox 4"/>
          <p:cNvSpPr txBox="1"/>
          <p:nvPr/>
        </p:nvSpPr>
        <p:spPr>
          <a:xfrm>
            <a:off x="511848" y="345800"/>
            <a:ext cx="15947352" cy="1346522"/>
          </a:xfrm>
          <a:prstGeom prst="rect">
            <a:avLst/>
          </a:prstGeom>
        </p:spPr>
        <p:txBody>
          <a:bodyPr wrap="square" lIns="0" tIns="0" rIns="0" bIns="0" rtlCol="0" anchor="t">
            <a:spAutoFit/>
          </a:bodyPr>
          <a:lstStyle/>
          <a:p>
            <a:pPr algn="l">
              <a:lnSpc>
                <a:spcPts val="10476"/>
              </a:lnSpc>
            </a:pPr>
            <a:r>
              <a:rPr lang="en-US" sz="9525" dirty="0">
                <a:solidFill>
                  <a:srgbClr val="FFFFFF"/>
                </a:solidFill>
                <a:latin typeface="The Youngest"/>
                <a:ea typeface="The Youngest"/>
                <a:cs typeface="The Youngest"/>
                <a:sym typeface="The Youngest"/>
              </a:rPr>
              <a:t>Global Warming Trends</a:t>
            </a:r>
          </a:p>
        </p:txBody>
      </p:sp>
      <p:sp>
        <p:nvSpPr>
          <p:cNvPr id="5" name="TextBox 5"/>
          <p:cNvSpPr txBox="1"/>
          <p:nvPr/>
        </p:nvSpPr>
        <p:spPr>
          <a:xfrm>
            <a:off x="511848" y="5397449"/>
            <a:ext cx="6510378" cy="844718"/>
          </a:xfrm>
          <a:prstGeom prst="rect">
            <a:avLst/>
          </a:prstGeom>
        </p:spPr>
        <p:txBody>
          <a:bodyPr wrap="square" lIns="0" tIns="0" rIns="0" bIns="0" rtlCol="0" anchor="t">
            <a:spAutoFit/>
          </a:bodyPr>
          <a:lstStyle/>
          <a:p>
            <a:pPr marL="337820" lvl="1" indent="-168910" algn="l">
              <a:lnSpc>
                <a:spcPts val="3359"/>
              </a:lnSpc>
              <a:buFont typeface="Arial"/>
              <a:buChar char="•"/>
            </a:pPr>
            <a:r>
              <a:rPr lang="en-US" sz="2799" b="1" dirty="0">
                <a:solidFill>
                  <a:srgbClr val="FFFFFF"/>
                </a:solidFill>
                <a:latin typeface="Arial Bold"/>
                <a:ea typeface="Arial Bold"/>
                <a:cs typeface="Arial Bold"/>
                <a:sym typeface="Arial Bold"/>
              </a:rPr>
              <a:t>Average global temperature has risen by over 2°C since 1950</a:t>
            </a:r>
          </a:p>
        </p:txBody>
      </p:sp>
      <p:graphicFrame>
        <p:nvGraphicFramePr>
          <p:cNvPr id="6" name="Chart 5">
            <a:extLst>
              <a:ext uri="{FF2B5EF4-FFF2-40B4-BE49-F238E27FC236}">
                <a16:creationId xmlns:a16="http://schemas.microsoft.com/office/drawing/2014/main" id="{5299F274-7221-6230-2267-6D1527B8DED2}"/>
              </a:ext>
            </a:extLst>
          </p:cNvPr>
          <p:cNvGraphicFramePr>
            <a:graphicFrameLocks/>
          </p:cNvGraphicFramePr>
          <p:nvPr/>
        </p:nvGraphicFramePr>
        <p:xfrm>
          <a:off x="7772400" y="2400300"/>
          <a:ext cx="8915400" cy="5638800"/>
        </p:xfrm>
        <a:graphic>
          <a:graphicData uri="http://schemas.openxmlformats.org/drawingml/2006/chart">
            <c:chart xmlns:c="http://schemas.openxmlformats.org/drawingml/2006/chart" xmlns:r="http://schemas.openxmlformats.org/officeDocument/2006/relationships" r:id="rId5"/>
          </a:graphicData>
        </a:graphic>
      </p:graphicFrame>
      <p:pic>
        <p:nvPicPr>
          <p:cNvPr id="3" name="Recording (5)">
            <a:hlinkClick r:id="" action="ppaction://media"/>
            <a:extLst>
              <a:ext uri="{FF2B5EF4-FFF2-40B4-BE49-F238E27FC236}">
                <a16:creationId xmlns:a16="http://schemas.microsoft.com/office/drawing/2014/main" id="{E1630ADD-1F8E-C073-74CF-55C4655320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 y="4899025"/>
            <a:ext cx="487363" cy="487363"/>
          </a:xfrm>
          <a:prstGeom prst="rect">
            <a:avLst/>
          </a:prstGeom>
        </p:spPr>
      </p:pic>
      <p:pic>
        <p:nvPicPr>
          <p:cNvPr id="8" name="Picture 7">
            <a:extLst>
              <a:ext uri="{FF2B5EF4-FFF2-40B4-BE49-F238E27FC236}">
                <a16:creationId xmlns:a16="http://schemas.microsoft.com/office/drawing/2014/main" id="{4882CA37-71FD-BD1A-4FC8-DE8B527779F6}"/>
              </a:ext>
            </a:extLst>
          </p:cNvPr>
          <p:cNvPicPr>
            <a:picLocks noChangeAspect="1"/>
          </p:cNvPicPr>
          <p:nvPr/>
        </p:nvPicPr>
        <p:blipFill>
          <a:blip r:embed="rId7"/>
          <a:stretch>
            <a:fillRect/>
          </a:stretch>
        </p:blipFill>
        <p:spPr>
          <a:xfrm>
            <a:off x="750175" y="2400300"/>
            <a:ext cx="6272051" cy="2743200"/>
          </a:xfrm>
          <a:prstGeom prst="rect">
            <a:avLst/>
          </a:prstGeom>
        </p:spPr>
      </p:pic>
    </p:spTree>
  </p:cSld>
  <p:clrMapOvr>
    <a:masterClrMapping/>
  </p:clrMapOvr>
  <p:transition advTm="3267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8452" b="-68452"/>
            </a:stretch>
          </a:blipFill>
        </p:spPr>
      </p:sp>
      <p:sp>
        <p:nvSpPr>
          <p:cNvPr id="6" name="TextBox 6"/>
          <p:cNvSpPr txBox="1"/>
          <p:nvPr/>
        </p:nvSpPr>
        <p:spPr>
          <a:xfrm>
            <a:off x="794775" y="409970"/>
            <a:ext cx="11620500" cy="971327"/>
          </a:xfrm>
          <a:prstGeom prst="rect">
            <a:avLst/>
          </a:prstGeom>
        </p:spPr>
        <p:txBody>
          <a:bodyPr lIns="0" tIns="0" rIns="0" bIns="0" rtlCol="0" anchor="t">
            <a:spAutoFit/>
          </a:bodyPr>
          <a:lstStyle/>
          <a:p>
            <a:pPr algn="l">
              <a:lnSpc>
                <a:spcPts val="7545"/>
              </a:lnSpc>
            </a:pPr>
            <a:r>
              <a:rPr lang="en-US" sz="6287">
                <a:solidFill>
                  <a:srgbClr val="FFFFFF"/>
                </a:solidFill>
                <a:latin typeface="The Youngest"/>
                <a:ea typeface="The Youngest"/>
                <a:cs typeface="The Youngest"/>
                <a:sym typeface="The Youngest"/>
              </a:rPr>
              <a:t>Fastest Warming Capital Cities</a:t>
            </a:r>
          </a:p>
        </p:txBody>
      </p:sp>
      <p:sp>
        <p:nvSpPr>
          <p:cNvPr id="7" name="TextBox 7"/>
          <p:cNvSpPr txBox="1"/>
          <p:nvPr/>
        </p:nvSpPr>
        <p:spPr>
          <a:xfrm>
            <a:off x="886215" y="8577798"/>
            <a:ext cx="9067714" cy="1461939"/>
          </a:xfrm>
          <a:prstGeom prst="rect">
            <a:avLst/>
          </a:prstGeom>
        </p:spPr>
        <p:txBody>
          <a:bodyPr lIns="0" tIns="0" rIns="0" bIns="0" rtlCol="0" anchor="t">
            <a:spAutoFit/>
          </a:bodyPr>
          <a:lstStyle/>
          <a:p>
            <a:pPr marL="487680" lvl="1" indent="-342900" algn="l">
              <a:lnSpc>
                <a:spcPts val="2879"/>
              </a:lnSpc>
              <a:buFont typeface="Wingdings" panose="05000000000000000000" pitchFamily="2" charset="2"/>
              <a:buChar char="Ø"/>
            </a:pPr>
            <a:r>
              <a:rPr lang="en-US" sz="2400" dirty="0">
                <a:solidFill>
                  <a:schemeClr val="bg1"/>
                </a:solidFill>
                <a:latin typeface="Arial Rounded MT Bold" panose="020F0704030504030204" pitchFamily="34" charset="0"/>
              </a:rPr>
              <a:t>Cities like Ulaanbaatar, Minsk, and Helsinki have experienced the steepest rise in average temperatures since 1950, indicating rapid local climate change in colder regions.</a:t>
            </a:r>
            <a:endParaRPr lang="en-US" sz="2400" b="1" dirty="0">
              <a:solidFill>
                <a:schemeClr val="bg1"/>
              </a:solidFill>
              <a:latin typeface="Arial Rounded MT Bold" panose="020F0704030504030204" pitchFamily="34" charset="0"/>
              <a:ea typeface="Arial Bold"/>
              <a:cs typeface="Arial Bold"/>
              <a:sym typeface="Arial Bold"/>
            </a:endParaRPr>
          </a:p>
        </p:txBody>
      </p:sp>
      <p:graphicFrame>
        <p:nvGraphicFramePr>
          <p:cNvPr id="9" name="Chart 8">
            <a:extLst>
              <a:ext uri="{FF2B5EF4-FFF2-40B4-BE49-F238E27FC236}">
                <a16:creationId xmlns:a16="http://schemas.microsoft.com/office/drawing/2014/main" id="{533AC283-29ED-3F2E-02D3-A2E4D64B2886}"/>
              </a:ext>
            </a:extLst>
          </p:cNvPr>
          <p:cNvGraphicFramePr>
            <a:graphicFrameLocks/>
          </p:cNvGraphicFramePr>
          <p:nvPr>
            <p:extLst>
              <p:ext uri="{D42A27DB-BD31-4B8C-83A1-F6EECF244321}">
                <p14:modId xmlns:p14="http://schemas.microsoft.com/office/powerpoint/2010/main" val="2759142176"/>
              </p:ext>
            </p:extLst>
          </p:nvPr>
        </p:nvGraphicFramePr>
        <p:xfrm>
          <a:off x="794776" y="2247900"/>
          <a:ext cx="9159154" cy="6195208"/>
        </p:xfrm>
        <a:graphic>
          <a:graphicData uri="http://schemas.openxmlformats.org/drawingml/2006/chart">
            <c:chart xmlns:c="http://schemas.openxmlformats.org/drawingml/2006/chart" xmlns:r="http://schemas.openxmlformats.org/officeDocument/2006/relationships" r:id="rId5"/>
          </a:graphicData>
        </a:graphic>
      </p:graphicFrame>
      <p:pic>
        <p:nvPicPr>
          <p:cNvPr id="3" name="Recording (6)">
            <a:hlinkClick r:id="" action="ppaction://media"/>
            <a:extLst>
              <a:ext uri="{FF2B5EF4-FFF2-40B4-BE49-F238E27FC236}">
                <a16:creationId xmlns:a16="http://schemas.microsoft.com/office/drawing/2014/main" id="{3C3E4734-28F9-343A-5F51-1721430B9A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839093" y="4229100"/>
            <a:ext cx="487363" cy="487363"/>
          </a:xfrm>
          <a:prstGeom prst="rect">
            <a:avLst/>
          </a:prstGeom>
        </p:spPr>
      </p:pic>
      <p:pic>
        <p:nvPicPr>
          <p:cNvPr id="5" name="Picture 4">
            <a:extLst>
              <a:ext uri="{FF2B5EF4-FFF2-40B4-BE49-F238E27FC236}">
                <a16:creationId xmlns:a16="http://schemas.microsoft.com/office/drawing/2014/main" id="{9B735C2A-FF67-7C4B-CBB7-2B375B286480}"/>
              </a:ext>
            </a:extLst>
          </p:cNvPr>
          <p:cNvPicPr>
            <a:picLocks noChangeAspect="1"/>
          </p:cNvPicPr>
          <p:nvPr/>
        </p:nvPicPr>
        <p:blipFill>
          <a:blip r:embed="rId7"/>
          <a:stretch>
            <a:fillRect/>
          </a:stretch>
        </p:blipFill>
        <p:spPr>
          <a:xfrm>
            <a:off x="10567706" y="2247900"/>
            <a:ext cx="7034494" cy="6195208"/>
          </a:xfrm>
          <a:prstGeom prst="rect">
            <a:avLst/>
          </a:prstGeom>
        </p:spPr>
      </p:pic>
    </p:spTree>
  </p:cSld>
  <p:clrMapOvr>
    <a:masterClrMapping/>
  </p:clrMapOvr>
  <p:transition advTm="41318">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8452" b="-68452"/>
            </a:stretch>
          </a:blipFill>
        </p:spPr>
      </p:sp>
      <p:sp>
        <p:nvSpPr>
          <p:cNvPr id="6" name="TextBox 6"/>
          <p:cNvSpPr txBox="1"/>
          <p:nvPr/>
        </p:nvSpPr>
        <p:spPr>
          <a:xfrm>
            <a:off x="1028700" y="533400"/>
            <a:ext cx="8796517" cy="1093469"/>
          </a:xfrm>
          <a:prstGeom prst="rect">
            <a:avLst/>
          </a:prstGeom>
        </p:spPr>
        <p:txBody>
          <a:bodyPr lIns="0" tIns="0" rIns="0" bIns="0" rtlCol="0" anchor="t">
            <a:spAutoFit/>
          </a:bodyPr>
          <a:lstStyle/>
          <a:p>
            <a:pPr algn="l">
              <a:lnSpc>
                <a:spcPts val="7980"/>
              </a:lnSpc>
            </a:pPr>
            <a:r>
              <a:rPr lang="en-US" sz="5700" b="1">
                <a:solidFill>
                  <a:srgbClr val="FFFFFF"/>
                </a:solidFill>
                <a:latin typeface="Canva Sans Bold"/>
                <a:ea typeface="Canva Sans Bold"/>
                <a:cs typeface="Canva Sans Bold"/>
                <a:sym typeface="Canva Sans Bold"/>
              </a:rPr>
              <a:t>Heatwaves</a:t>
            </a:r>
          </a:p>
        </p:txBody>
      </p:sp>
      <p:sp>
        <p:nvSpPr>
          <p:cNvPr id="7" name="TextBox 7"/>
          <p:cNvSpPr txBox="1"/>
          <p:nvPr/>
        </p:nvSpPr>
        <p:spPr>
          <a:xfrm>
            <a:off x="956142" y="8570595"/>
            <a:ext cx="9620418" cy="1101007"/>
          </a:xfrm>
          <a:prstGeom prst="rect">
            <a:avLst/>
          </a:prstGeom>
        </p:spPr>
        <p:txBody>
          <a:bodyPr lIns="0" tIns="0" rIns="0" bIns="0" rtlCol="0" anchor="t">
            <a:spAutoFit/>
          </a:bodyPr>
          <a:lstStyle/>
          <a:p>
            <a:pPr marL="487680" lvl="1" indent="-342900" algn="l">
              <a:lnSpc>
                <a:spcPts val="2879"/>
              </a:lnSpc>
              <a:buFont typeface="Wingdings" panose="05000000000000000000" pitchFamily="2" charset="2"/>
              <a:buChar char="Ø"/>
            </a:pPr>
            <a:r>
              <a:rPr lang="en-US" sz="2400" dirty="0">
                <a:solidFill>
                  <a:schemeClr val="bg1"/>
                </a:solidFill>
                <a:latin typeface="Arial Rounded MT Bold" panose="020F0704030504030204" pitchFamily="34" charset="0"/>
              </a:rPr>
              <a:t>Kuwait City and Baghdad recorded the highest number of extreme heat days above 40°C, with several Middle Eastern and North African cities also showing high exposure.</a:t>
            </a:r>
            <a:endParaRPr lang="en-US" sz="2400" b="1" dirty="0">
              <a:solidFill>
                <a:schemeClr val="bg1"/>
              </a:solidFill>
              <a:latin typeface="Arial Rounded MT Bold" panose="020F0704030504030204" pitchFamily="34" charset="0"/>
              <a:ea typeface="Arial Bold"/>
              <a:cs typeface="Arial Bold"/>
              <a:sym typeface="Arial Bold"/>
            </a:endParaRPr>
          </a:p>
        </p:txBody>
      </p:sp>
      <p:graphicFrame>
        <p:nvGraphicFramePr>
          <p:cNvPr id="8" name="Chart 7">
            <a:extLst>
              <a:ext uri="{FF2B5EF4-FFF2-40B4-BE49-F238E27FC236}">
                <a16:creationId xmlns:a16="http://schemas.microsoft.com/office/drawing/2014/main" id="{FAD72C0E-F45A-7EFC-2961-DB16C385384A}"/>
              </a:ext>
            </a:extLst>
          </p:cNvPr>
          <p:cNvGraphicFramePr>
            <a:graphicFrameLocks/>
          </p:cNvGraphicFramePr>
          <p:nvPr>
            <p:extLst>
              <p:ext uri="{D42A27DB-BD31-4B8C-83A1-F6EECF244321}">
                <p14:modId xmlns:p14="http://schemas.microsoft.com/office/powerpoint/2010/main" val="149544663"/>
              </p:ext>
            </p:extLst>
          </p:nvPr>
        </p:nvGraphicFramePr>
        <p:xfrm>
          <a:off x="1028700" y="2101647"/>
          <a:ext cx="8115300" cy="6080363"/>
        </p:xfrm>
        <a:graphic>
          <a:graphicData uri="http://schemas.openxmlformats.org/drawingml/2006/chart">
            <c:chart xmlns:c="http://schemas.openxmlformats.org/drawingml/2006/chart" xmlns:r="http://schemas.openxmlformats.org/officeDocument/2006/relationships" r:id="rId5"/>
          </a:graphicData>
        </a:graphic>
      </p:graphicFrame>
      <p:pic>
        <p:nvPicPr>
          <p:cNvPr id="3" name="Recording (7)">
            <a:hlinkClick r:id="" action="ppaction://media"/>
            <a:extLst>
              <a:ext uri="{FF2B5EF4-FFF2-40B4-BE49-F238E27FC236}">
                <a16:creationId xmlns:a16="http://schemas.microsoft.com/office/drawing/2014/main" id="{595A9532-7A3E-CD71-E7CD-C9D33D9BA7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642996" y="3771900"/>
            <a:ext cx="487363" cy="487363"/>
          </a:xfrm>
          <a:prstGeom prst="rect">
            <a:avLst/>
          </a:prstGeom>
        </p:spPr>
      </p:pic>
      <p:pic>
        <p:nvPicPr>
          <p:cNvPr id="5" name="Picture 4">
            <a:extLst>
              <a:ext uri="{FF2B5EF4-FFF2-40B4-BE49-F238E27FC236}">
                <a16:creationId xmlns:a16="http://schemas.microsoft.com/office/drawing/2014/main" id="{60A68640-1C78-D8AD-6761-FC87758A40DE}"/>
              </a:ext>
            </a:extLst>
          </p:cNvPr>
          <p:cNvPicPr>
            <a:picLocks noChangeAspect="1"/>
          </p:cNvPicPr>
          <p:nvPr/>
        </p:nvPicPr>
        <p:blipFill>
          <a:blip r:embed="rId7"/>
          <a:stretch>
            <a:fillRect/>
          </a:stretch>
        </p:blipFill>
        <p:spPr>
          <a:xfrm>
            <a:off x="9982200" y="2101647"/>
            <a:ext cx="7277101" cy="6080362"/>
          </a:xfrm>
          <a:prstGeom prst="rect">
            <a:avLst/>
          </a:prstGeom>
        </p:spPr>
      </p:pic>
    </p:spTree>
  </p:cSld>
  <p:clrMapOvr>
    <a:masterClrMapping/>
  </p:clrMapOvr>
  <p:transition advTm="3883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8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8452" b="-68452"/>
            </a:stretch>
          </a:blipFill>
        </p:spPr>
      </p:sp>
      <p:sp>
        <p:nvSpPr>
          <p:cNvPr id="6" name="TextBox 6"/>
          <p:cNvSpPr txBox="1"/>
          <p:nvPr/>
        </p:nvSpPr>
        <p:spPr>
          <a:xfrm>
            <a:off x="864702" y="814731"/>
            <a:ext cx="8796517" cy="1093469"/>
          </a:xfrm>
          <a:prstGeom prst="rect">
            <a:avLst/>
          </a:prstGeom>
        </p:spPr>
        <p:txBody>
          <a:bodyPr lIns="0" tIns="0" rIns="0" bIns="0" rtlCol="0" anchor="t">
            <a:spAutoFit/>
          </a:bodyPr>
          <a:lstStyle/>
          <a:p>
            <a:pPr algn="l">
              <a:lnSpc>
                <a:spcPts val="7980"/>
              </a:lnSpc>
            </a:pPr>
            <a:r>
              <a:rPr lang="en-US" sz="5700" b="1">
                <a:solidFill>
                  <a:srgbClr val="FFFFFF"/>
                </a:solidFill>
                <a:latin typeface="Canva Sans Bold"/>
                <a:ea typeface="Canva Sans Bold"/>
                <a:cs typeface="Canva Sans Bold"/>
                <a:sym typeface="Canva Sans Bold"/>
              </a:rPr>
              <a:t>Heavy Rainfall</a:t>
            </a:r>
          </a:p>
        </p:txBody>
      </p:sp>
      <p:sp>
        <p:nvSpPr>
          <p:cNvPr id="7" name="TextBox 7"/>
          <p:cNvSpPr txBox="1"/>
          <p:nvPr/>
        </p:nvSpPr>
        <p:spPr>
          <a:xfrm>
            <a:off x="609600" y="8633365"/>
            <a:ext cx="9772818" cy="787182"/>
          </a:xfrm>
          <a:prstGeom prst="rect">
            <a:avLst/>
          </a:prstGeom>
        </p:spPr>
        <p:txBody>
          <a:bodyPr lIns="0" tIns="0" rIns="0" bIns="0" rtlCol="0" anchor="t">
            <a:spAutoFit/>
          </a:bodyPr>
          <a:lstStyle/>
          <a:p>
            <a:pPr marL="289560" lvl="1" indent="-144780" algn="l">
              <a:lnSpc>
                <a:spcPts val="2879"/>
              </a:lnSpc>
              <a:buFont typeface="Arial"/>
              <a:buChar char="•"/>
            </a:pPr>
            <a:r>
              <a:rPr lang="en-US" sz="2400" b="1" dirty="0">
                <a:solidFill>
                  <a:srgbClr val="FFFFFF"/>
                </a:solidFill>
                <a:latin typeface="Arial Bold"/>
                <a:ea typeface="Arial Bold"/>
                <a:cs typeface="Arial Bold"/>
                <a:sym typeface="Arial Bold"/>
              </a:rPr>
              <a:t>Total annual rainfall has increased significantly in tropical zones since the 1980s</a:t>
            </a:r>
          </a:p>
        </p:txBody>
      </p:sp>
      <p:graphicFrame>
        <p:nvGraphicFramePr>
          <p:cNvPr id="8" name="Chart 7">
            <a:extLst>
              <a:ext uri="{FF2B5EF4-FFF2-40B4-BE49-F238E27FC236}">
                <a16:creationId xmlns:a16="http://schemas.microsoft.com/office/drawing/2014/main" id="{997663A4-EE80-7E0D-2E12-2B96D66A5E5F}"/>
              </a:ext>
            </a:extLst>
          </p:cNvPr>
          <p:cNvGraphicFramePr>
            <a:graphicFrameLocks/>
          </p:cNvGraphicFramePr>
          <p:nvPr>
            <p:extLst>
              <p:ext uri="{D42A27DB-BD31-4B8C-83A1-F6EECF244321}">
                <p14:modId xmlns:p14="http://schemas.microsoft.com/office/powerpoint/2010/main" val="2997492768"/>
              </p:ext>
            </p:extLst>
          </p:nvPr>
        </p:nvGraphicFramePr>
        <p:xfrm>
          <a:off x="864702" y="2473984"/>
          <a:ext cx="8796517" cy="5987188"/>
        </p:xfrm>
        <a:graphic>
          <a:graphicData uri="http://schemas.openxmlformats.org/drawingml/2006/chart">
            <c:chart xmlns:c="http://schemas.openxmlformats.org/drawingml/2006/chart" xmlns:r="http://schemas.openxmlformats.org/officeDocument/2006/relationships" r:id="rId5"/>
          </a:graphicData>
        </a:graphic>
      </p:graphicFrame>
      <p:pic>
        <p:nvPicPr>
          <p:cNvPr id="5" name="Recording (8)">
            <a:hlinkClick r:id="" action="ppaction://media"/>
            <a:extLst>
              <a:ext uri="{FF2B5EF4-FFF2-40B4-BE49-F238E27FC236}">
                <a16:creationId xmlns:a16="http://schemas.microsoft.com/office/drawing/2014/main" id="{9F1B3734-3163-F97F-FA6F-CCFBD8E77C8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520568" y="3390900"/>
            <a:ext cx="487363" cy="487363"/>
          </a:xfrm>
          <a:prstGeom prst="rect">
            <a:avLst/>
          </a:prstGeom>
        </p:spPr>
      </p:pic>
      <p:pic>
        <p:nvPicPr>
          <p:cNvPr id="10" name="Picture 9">
            <a:extLst>
              <a:ext uri="{FF2B5EF4-FFF2-40B4-BE49-F238E27FC236}">
                <a16:creationId xmlns:a16="http://schemas.microsoft.com/office/drawing/2014/main" id="{FB25E620-62B6-BBF7-CAF4-5B6EF2D96D7D}"/>
              </a:ext>
            </a:extLst>
          </p:cNvPr>
          <p:cNvPicPr>
            <a:picLocks noChangeAspect="1"/>
          </p:cNvPicPr>
          <p:nvPr/>
        </p:nvPicPr>
        <p:blipFill>
          <a:blip r:embed="rId7"/>
          <a:stretch>
            <a:fillRect/>
          </a:stretch>
        </p:blipFill>
        <p:spPr>
          <a:xfrm>
            <a:off x="10194619" y="2473984"/>
            <a:ext cx="7228679" cy="5944172"/>
          </a:xfrm>
          <a:prstGeom prst="rect">
            <a:avLst/>
          </a:prstGeom>
        </p:spPr>
      </p:pic>
    </p:spTree>
  </p:cSld>
  <p:clrMapOvr>
    <a:masterClrMapping/>
  </p:clrMapOvr>
  <p:transition advTm="2581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8452" b="-68452"/>
            </a:stretch>
          </a:blipFill>
        </p:spPr>
      </p:sp>
      <p:sp>
        <p:nvSpPr>
          <p:cNvPr id="4" name="TextBox 4"/>
          <p:cNvSpPr txBox="1"/>
          <p:nvPr/>
        </p:nvSpPr>
        <p:spPr>
          <a:xfrm>
            <a:off x="1295400" y="520941"/>
            <a:ext cx="13220700" cy="1231106"/>
          </a:xfrm>
          <a:prstGeom prst="rect">
            <a:avLst/>
          </a:prstGeom>
        </p:spPr>
        <p:txBody>
          <a:bodyPr wrap="square" lIns="0" tIns="0" rIns="0" bIns="0" rtlCol="0" anchor="t">
            <a:spAutoFit/>
          </a:bodyPr>
          <a:lstStyle/>
          <a:p>
            <a:pPr algn="l">
              <a:lnSpc>
                <a:spcPts val="9600"/>
              </a:lnSpc>
            </a:pPr>
            <a:r>
              <a:rPr lang="en-US" sz="8000" b="1" dirty="0">
                <a:solidFill>
                  <a:srgbClr val="FFFFFF"/>
                </a:solidFill>
                <a:latin typeface="Canva Sans Bold"/>
                <a:ea typeface="Canva Sans Bold"/>
                <a:cs typeface="Canva Sans Bold"/>
                <a:sym typeface="Canva Sans Bold"/>
              </a:rPr>
              <a:t>Latitude &amp; Climate Impact</a:t>
            </a:r>
          </a:p>
        </p:txBody>
      </p:sp>
      <p:sp>
        <p:nvSpPr>
          <p:cNvPr id="5" name="TextBox 5"/>
          <p:cNvSpPr txBox="1"/>
          <p:nvPr/>
        </p:nvSpPr>
        <p:spPr>
          <a:xfrm>
            <a:off x="457200" y="8687353"/>
            <a:ext cx="10978077" cy="787182"/>
          </a:xfrm>
          <a:prstGeom prst="rect">
            <a:avLst/>
          </a:prstGeom>
        </p:spPr>
        <p:txBody>
          <a:bodyPr lIns="0" tIns="0" rIns="0" bIns="0" rtlCol="0" anchor="t">
            <a:spAutoFit/>
          </a:bodyPr>
          <a:lstStyle/>
          <a:p>
            <a:pPr marL="289560" lvl="1" indent="-144780" algn="l">
              <a:lnSpc>
                <a:spcPts val="2879"/>
              </a:lnSpc>
              <a:buFont typeface="Arial"/>
              <a:buChar char="•"/>
            </a:pPr>
            <a:r>
              <a:rPr lang="en-US" sz="2400" b="1" dirty="0">
                <a:solidFill>
                  <a:srgbClr val="FFFFFF"/>
                </a:solidFill>
                <a:latin typeface="Arial Bold"/>
                <a:ea typeface="Arial Bold"/>
                <a:cs typeface="Arial Bold"/>
                <a:sym typeface="Arial Bold"/>
              </a:rPr>
              <a:t>Cities at similar latitudes show up to 3°C temperature differences due to local factors</a:t>
            </a:r>
          </a:p>
        </p:txBody>
      </p:sp>
      <p:graphicFrame>
        <p:nvGraphicFramePr>
          <p:cNvPr id="6" name="Chart 5">
            <a:extLst>
              <a:ext uri="{FF2B5EF4-FFF2-40B4-BE49-F238E27FC236}">
                <a16:creationId xmlns:a16="http://schemas.microsoft.com/office/drawing/2014/main" id="{22FFB98D-00DC-23B4-B7D6-C69019A3CAA4}"/>
              </a:ext>
            </a:extLst>
          </p:cNvPr>
          <p:cNvGraphicFramePr>
            <a:graphicFrameLocks/>
          </p:cNvGraphicFramePr>
          <p:nvPr>
            <p:extLst>
              <p:ext uri="{D42A27DB-BD31-4B8C-83A1-F6EECF244321}">
                <p14:modId xmlns:p14="http://schemas.microsoft.com/office/powerpoint/2010/main" val="1921916418"/>
              </p:ext>
            </p:extLst>
          </p:nvPr>
        </p:nvGraphicFramePr>
        <p:xfrm>
          <a:off x="8305800" y="2019300"/>
          <a:ext cx="9296400" cy="6400800"/>
        </p:xfrm>
        <a:graphic>
          <a:graphicData uri="http://schemas.openxmlformats.org/drawingml/2006/chart">
            <c:chart xmlns:c="http://schemas.openxmlformats.org/drawingml/2006/chart" xmlns:r="http://schemas.openxmlformats.org/officeDocument/2006/relationships" r:id="rId5"/>
          </a:graphicData>
        </a:graphic>
      </p:graphicFrame>
      <p:pic>
        <p:nvPicPr>
          <p:cNvPr id="3" name="Recording (9)">
            <a:hlinkClick r:id="" action="ppaction://media"/>
            <a:extLst>
              <a:ext uri="{FF2B5EF4-FFF2-40B4-BE49-F238E27FC236}">
                <a16:creationId xmlns:a16="http://schemas.microsoft.com/office/drawing/2014/main" id="{E2A8FB91-3FA5-C588-165B-2F8C50EC94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829337" y="3314700"/>
            <a:ext cx="487363" cy="487363"/>
          </a:xfrm>
          <a:prstGeom prst="rect">
            <a:avLst/>
          </a:prstGeom>
        </p:spPr>
      </p:pic>
      <p:pic>
        <p:nvPicPr>
          <p:cNvPr id="8" name="Picture 7">
            <a:extLst>
              <a:ext uri="{FF2B5EF4-FFF2-40B4-BE49-F238E27FC236}">
                <a16:creationId xmlns:a16="http://schemas.microsoft.com/office/drawing/2014/main" id="{684EFAA9-F1B0-0C8C-50C8-64649E795988}"/>
              </a:ext>
            </a:extLst>
          </p:cNvPr>
          <p:cNvPicPr>
            <a:picLocks noChangeAspect="1"/>
          </p:cNvPicPr>
          <p:nvPr/>
        </p:nvPicPr>
        <p:blipFill>
          <a:blip r:embed="rId7"/>
          <a:stretch>
            <a:fillRect/>
          </a:stretch>
        </p:blipFill>
        <p:spPr>
          <a:xfrm>
            <a:off x="457200" y="2019300"/>
            <a:ext cx="7696200" cy="6400800"/>
          </a:xfrm>
          <a:prstGeom prst="rect">
            <a:avLst/>
          </a:prstGeom>
        </p:spPr>
      </p:pic>
    </p:spTree>
  </p:cSld>
  <p:clrMapOvr>
    <a:masterClrMapping/>
  </p:clrMapOvr>
  <p:transition advTm="3042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766</Words>
  <Application>Microsoft Office PowerPoint</Application>
  <PresentationFormat>Custom</PresentationFormat>
  <Paragraphs>111</Paragraphs>
  <Slides>16</Slides>
  <Notes>0</Notes>
  <HiddenSlides>0</HiddenSlides>
  <MMClips>16</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16</vt:i4>
      </vt:variant>
    </vt:vector>
  </HeadingPairs>
  <TitlesOfParts>
    <vt:vector size="31" baseType="lpstr">
      <vt:lpstr>Calibri (MS) Bold</vt:lpstr>
      <vt:lpstr>Arial Bold</vt:lpstr>
      <vt:lpstr>Calibri (MS)</vt:lpstr>
      <vt:lpstr>Arial</vt:lpstr>
      <vt:lpstr>Open Sans 2 Bold</vt:lpstr>
      <vt:lpstr>Monterchi Serif Bold</vt:lpstr>
      <vt:lpstr>Arial Rounded MT Bold</vt:lpstr>
      <vt:lpstr>Monterchi Serif</vt:lpstr>
      <vt:lpstr>Open Sans 1 Bold</vt:lpstr>
      <vt:lpstr>Wingdings</vt:lpstr>
      <vt:lpstr>Calibri</vt:lpstr>
      <vt:lpstr>Canva Sans</vt:lpstr>
      <vt:lpstr>Canva Sans Bold</vt:lpstr>
      <vt:lpstr>The Youngest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Promote renewable energy adoption in rapidly warming cities Increase green infrastructure to reduce urban heat island effects Upgrade drainage and flood management systems in high-rainfall areas Use sunshine duration data to optimize solar energy</dc:title>
  <dc:creator>ANKITA</dc:creator>
  <cp:lastModifiedBy>Ankita Basu</cp:lastModifiedBy>
  <cp:revision>9</cp:revision>
  <dcterms:created xsi:type="dcterms:W3CDTF">2006-08-16T00:00:00Z</dcterms:created>
  <dcterms:modified xsi:type="dcterms:W3CDTF">2025-06-12T08:20:26Z</dcterms:modified>
  <dc:identifier>DAGn-spUW_E</dc:identifier>
</cp:coreProperties>
</file>